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257" r:id="rId3"/>
    <p:sldId id="258" r:id="rId4"/>
    <p:sldId id="259" r:id="rId5"/>
    <p:sldId id="278" r:id="rId6"/>
    <p:sldId id="264" r:id="rId7"/>
    <p:sldId id="266" r:id="rId8"/>
    <p:sldId id="268" r:id="rId9"/>
    <p:sldId id="271" r:id="rId10"/>
    <p:sldId id="270" r:id="rId11"/>
    <p:sldId id="267" r:id="rId12"/>
    <p:sldId id="274" r:id="rId13"/>
    <p:sldId id="275" r:id="rId14"/>
    <p:sldId id="276" r:id="rId15"/>
    <p:sldId id="277" r:id="rId16"/>
    <p:sldId id="269" r:id="rId17"/>
    <p:sldId id="279" r:id="rId18"/>
    <p:sldId id="280" r:id="rId19"/>
    <p:sldId id="291" r:id="rId20"/>
    <p:sldId id="292" r:id="rId21"/>
    <p:sldId id="293" r:id="rId22"/>
    <p:sldId id="260" r:id="rId23"/>
    <p:sldId id="294" r:id="rId24"/>
    <p:sldId id="265" r:id="rId25"/>
    <p:sldId id="261" r:id="rId26"/>
    <p:sldId id="262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81" r:id="rId35"/>
    <p:sldId id="282" r:id="rId36"/>
    <p:sldId id="284" r:id="rId37"/>
    <p:sldId id="302" r:id="rId38"/>
    <p:sldId id="286" r:id="rId39"/>
    <p:sldId id="287" r:id="rId40"/>
    <p:sldId id="288" r:id="rId41"/>
    <p:sldId id="303" r:id="rId42"/>
    <p:sldId id="272" r:id="rId43"/>
    <p:sldId id="304" r:id="rId44"/>
    <p:sldId id="305" r:id="rId45"/>
    <p:sldId id="306" r:id="rId46"/>
    <p:sldId id="273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290" r:id="rId55"/>
    <p:sldId id="314" r:id="rId56"/>
    <p:sldId id="315" r:id="rId57"/>
    <p:sldId id="316" r:id="rId58"/>
    <p:sldId id="317" r:id="rId59"/>
    <p:sldId id="318" r:id="rId60"/>
    <p:sldId id="319" r:id="rId61"/>
    <p:sldId id="263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289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 1&amp;2" id="{133CEDCE-8605-47AC-92D5-5DED38413CD0}">
          <p14:sldIdLst>
            <p14:sldId id="256"/>
            <p14:sldId id="257"/>
            <p14:sldId id="258"/>
            <p14:sldId id="259"/>
            <p14:sldId id="278"/>
            <p14:sldId id="264"/>
            <p14:sldId id="266"/>
            <p14:sldId id="268"/>
            <p14:sldId id="271"/>
            <p14:sldId id="270"/>
            <p14:sldId id="267"/>
            <p14:sldId id="274"/>
            <p14:sldId id="275"/>
            <p14:sldId id="276"/>
            <p14:sldId id="277"/>
            <p14:sldId id="269"/>
          </p14:sldIdLst>
        </p14:section>
        <p14:section name="Week 3" id="{316DF81B-C9C2-428C-BA0B-52D7B0CD2909}">
          <p14:sldIdLst>
            <p14:sldId id="279"/>
            <p14:sldId id="280"/>
            <p14:sldId id="291"/>
            <p14:sldId id="292"/>
            <p14:sldId id="293"/>
            <p14:sldId id="260"/>
            <p14:sldId id="294"/>
            <p14:sldId id="265"/>
            <p14:sldId id="261"/>
            <p14:sldId id="262"/>
            <p14:sldId id="295"/>
            <p14:sldId id="296"/>
            <p14:sldId id="297"/>
            <p14:sldId id="298"/>
            <p14:sldId id="299"/>
            <p14:sldId id="300"/>
            <p14:sldId id="301"/>
            <p14:sldId id="281"/>
            <p14:sldId id="282"/>
            <p14:sldId id="284"/>
            <p14:sldId id="302"/>
            <p14:sldId id="286"/>
            <p14:sldId id="287"/>
            <p14:sldId id="288"/>
            <p14:sldId id="303"/>
            <p14:sldId id="272"/>
            <p14:sldId id="304"/>
            <p14:sldId id="305"/>
            <p14:sldId id="306"/>
            <p14:sldId id="273"/>
            <p14:sldId id="307"/>
            <p14:sldId id="308"/>
            <p14:sldId id="309"/>
            <p14:sldId id="310"/>
            <p14:sldId id="311"/>
            <p14:sldId id="312"/>
            <p14:sldId id="313"/>
            <p14:sldId id="290"/>
            <p14:sldId id="314"/>
          </p14:sldIdLst>
        </p14:section>
        <p14:section name="Week 3B" id="{1D15FB44-A81D-4332-B8C0-A405C15DE4FF}">
          <p14:sldIdLst>
            <p14:sldId id="315"/>
            <p14:sldId id="316"/>
            <p14:sldId id="317"/>
            <p14:sldId id="318"/>
            <p14:sldId id="319"/>
            <p14:sldId id="263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Week 5" id="{7899C2DC-D0FA-426F-A04B-16127FEBA82C}">
          <p14:sldIdLst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289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Week 6" id="{C6CC1B47-FBFE-4DD7-BC34-E50821FEAE71}">
          <p14:sldIdLst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Week 7" id="{A800DFFE-5C8E-494B-9647-70EF0A2DE4D0}">
          <p14:sldIdLst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</p14:sldIdLst>
        </p14:section>
        <p14:section name="Final meeting (week 8)" id="{A0829228-C88D-4BC3-8401-DF362D007FC5}">
          <p14:sldIdLst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Final Presentation" id="{3C9984BC-E730-4E22-9895-880280E2F7E0}">
          <p14:sldIdLst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97319-CBEE-4BD1-ACFE-3224E69444AB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B3150-D934-44AA-8AE1-5B460FAE8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4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41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E3BADB-2752-4410-AC74-75934CE0A505}" type="slidenum">
              <a:rPr lang="de-DE" sz="1200" b="0" strike="noStrike" spc="-1">
                <a:solidFill>
                  <a:srgbClr val="000000"/>
                </a:solidFill>
                <a:latin typeface="Times New Roman"/>
              </a:rPr>
              <a:t>144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E015-4C84-B005-C4CD-11FCBE89B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6BF7-2237-08F8-3512-39E0E2B18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949DE-37C1-7D95-2F4A-10B8CAB7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9ADAF-5E6D-2653-9911-D5B2B312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53C1A-7A0E-5497-6F7C-E1FA8D7C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9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85029-0889-379C-6593-C6B0F1AD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FCDD7-0489-496C-F6E4-110F3B061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80BD5-2103-3A4F-5565-D3B4DE5F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B421A-2925-977F-C90C-75510D5F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26905-B900-2D87-E8F8-08175224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3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6299B-CD41-5AD1-5553-C1B745BC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DCA89-6804-FE19-E33C-1451C2B8E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4F0DC-A5A3-95C3-E859-D4EDEA709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B11A-597D-AB23-DA84-494C931B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29F19-A607-9453-6905-46BCA370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64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07520" y="313920"/>
            <a:ext cx="9968400" cy="450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07880" y="1406520"/>
            <a:ext cx="11375640" cy="500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66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38D2-D3CF-3321-4F2C-B91ADBED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B050-B804-F39B-09A6-9AC3BC68E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88B4-8A38-A633-F199-B8E8E06D0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076CD-42C5-3EC8-80AA-AC1EC9DB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BE285-4F60-E28F-C510-49CCCC20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14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1346-C0B3-1932-E0D3-A382629C1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72952-34ED-8206-2E8B-A9405FD09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9B4CE-5AA3-D5CF-C6A1-8B76992D7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5CBD8-EDD3-F4D4-6E82-29226855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E78FE-BC82-6154-6CA4-757391DD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10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4BE2-90EA-4B0D-5950-6D39D731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951B-2029-88C5-93F4-827FFA9DC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96297-D04F-3965-8840-61B07327C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A383-34F6-AA91-7328-6B6849A82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E9B09-F0D4-0077-0A4E-F491ABFF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22336-84D6-08AE-0D49-AC777B06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95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01D4-EA07-0C5D-E9B8-AA72872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9D5B-217D-0D80-5B1D-AB7B323F6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2FF45-1F78-1664-BE53-ABAB0CBD2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24B83-AE8C-14C1-7D18-7C44FD1D2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AA33C-4342-9612-1A0F-8943C4DCB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3BF19-B590-D3A4-3784-7A30E5BC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C16A16-D24C-6362-7DDA-235172EC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C00686-A410-5F54-310C-8E7B19AC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84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4F63-8927-B553-5A04-0A01D693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87903-3071-69DE-1E9D-F58AB42B5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BB155-7231-7E55-6A77-12BF6B3B4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2331B-D59F-03C4-9935-5DFFB739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00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B7659-0079-9A4E-FCDE-82454BA2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9D357-6CA7-8550-D7A5-3D904C78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AD4BB-04E3-5153-7ADA-7B470EF9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57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C539-8250-CF4E-5339-6B45DDD1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04CD-6A3C-538B-8911-488513C5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FA02-6DF6-EDF9-6061-654F445CC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5003E-5C97-8B09-0900-07DA1C9A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E52F2-05CB-A22B-B2B6-F7F78CE8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75B6B-F7BA-9BE1-3E6F-C1549DE82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5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1DCB-BC58-FDF9-C3DC-DC0F9375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9D7C4D-2DD8-73B8-BF36-11FCE58B2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1A731-B942-809B-6428-07EAC0DB6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2DE99-20BD-9C32-070B-9D5BC59D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41082-08DD-B0BD-E6EA-51E85C2D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7A5D8-EF08-B08F-A2E7-F999AE4C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6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8590A2-718D-96BB-2551-9A851FAF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07C2E-05CA-EBA2-BE7B-C2E1FC4B6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6341F-2F16-599B-E787-6BA45ADC4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72FC6-4D43-4DB6-BC65-E4696EEACAEB}" type="datetimeFigureOut">
              <a:rPr lang="en-GB" smtClean="0"/>
              <a:t>20/11/2023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B5C5E-3F59-7E29-0685-79BFBC791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304B4-0535-B739-DB47-2F615F873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56D76-03A0-4625-9926-13D67976E9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74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2538354a/Simulating-THG-of-few-femtosecond-pulses-in-a-noble-gas-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dirty="0"/>
              <a:t>Weeks 1&amp;2</a:t>
            </a:r>
          </a:p>
          <a:p>
            <a:pPr algn="r"/>
            <a:r>
              <a:rPr lang="en-GB" sz="1800" dirty="0"/>
              <a:t>01/08/2023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7F64-4CE7-869F-B7E4-02F8A632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Example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96B9-617E-A83D-81ED-B494B739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9A25CA75-C72F-69C4-0A92-81BF6B98F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035"/>
            <a:ext cx="6271803" cy="4724809"/>
          </a:xfrm>
          <a:prstGeom prst="rect">
            <a:avLst/>
          </a:prstGeom>
        </p:spPr>
      </p:pic>
      <p:pic>
        <p:nvPicPr>
          <p:cNvPr id="5" name="Picture 4" descr="A graph of a graph showing different types of data&#10;&#10;Description automatically generated">
            <a:extLst>
              <a:ext uri="{FF2B5EF4-FFF2-40B4-BE49-F238E27FC236}">
                <a16:creationId xmlns:a16="http://schemas.microsoft.com/office/drawing/2014/main" id="{954AA7D3-B2A8-3C2E-F9ED-CF13FA120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2919"/>
            <a:ext cx="6035563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74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5D611-132C-1816-5A48-37504F84B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549" y="4307243"/>
            <a:ext cx="3840000" cy="3415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i="1" dirty="0"/>
              <a:t>These plots serve to show that the relationship between pulse duration, pressure, beam power and gases is non-trivial and not captured well by the minimum pulse duration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61B9B65-AE58-2CED-989F-F06650CA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6779"/>
            <a:ext cx="3840000" cy="2880000"/>
          </a:xfrm>
          <a:prstGeom prst="rect">
            <a:avLst/>
          </a:prstGeom>
        </p:spPr>
      </p:pic>
      <p:pic>
        <p:nvPicPr>
          <p:cNvPr id="9" name="Picture 8" descr="A graph of uv pulse durations&#10;&#10;Description automatically generated with medium confidence">
            <a:extLst>
              <a:ext uri="{FF2B5EF4-FFF2-40B4-BE49-F238E27FC236}">
                <a16:creationId xmlns:a16="http://schemas.microsoft.com/office/drawing/2014/main" id="{9B4E567F-A910-5161-73F7-C730900EF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379"/>
            <a:ext cx="3840000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F451B-1A28-8A5B-2531-311E0653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durations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DF4B3CB-E2BF-4694-AF42-0093131C0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80" y="4015354"/>
            <a:ext cx="3840000" cy="288000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74B284-7CD7-A1ED-3D54-D23E6558D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80" y="1186623"/>
            <a:ext cx="3840000" cy="288000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998C738-B6EB-90DF-D172-5F623CE1A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60" y="1146701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408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DD67-35FA-13C8-D4A2-B172C950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CONDITIONS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F7169-7C1E-3479-513D-BD7D72FB2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88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354D7-A1C2-922E-4D2E-06ED6C72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64AEE3-8510-ADDB-338F-EC2884DC9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previous section showed the complex relationship between gas type, beam power, gas pressure, pulse duration and pulse energy </a:t>
            </a:r>
          </a:p>
          <a:p>
            <a:r>
              <a:rPr lang="en-GB" dirty="0"/>
              <a:t>From what was seen it is difficult to work out general rules and patterns for ideal THG conditions (short but energetic pulses)</a:t>
            </a:r>
          </a:p>
          <a:p>
            <a:r>
              <a:rPr lang="en-GB" dirty="0"/>
              <a:t>For this reason,  a set of promising conditions was identified manually based on the simulation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Not a very rigorous process! Involved many estimates…</a:t>
            </a:r>
            <a:endParaRPr lang="en-GB" dirty="0"/>
          </a:p>
          <a:p>
            <a:r>
              <a:rPr lang="en-GB" dirty="0"/>
              <a:t>Note that both COMSOL and gradient-based data was considered, although the former rarely predicted suitable conditions</a:t>
            </a:r>
          </a:p>
        </p:txBody>
      </p:sp>
    </p:spTree>
    <p:extLst>
      <p:ext uri="{BB962C8B-B14F-4D97-AF65-F5344CB8AC3E}">
        <p14:creationId xmlns:p14="http://schemas.microsoft.com/office/powerpoint/2010/main" val="23610305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A71E8D-541E-2301-3726-A8AD4E8C8AFF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following table shows parameter combinations which are predicted to result in energetic (&gt;100nJ) and short (sub-2fs) UV pulses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27ED3-5426-6204-CE39-5A8A56BE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interest: table (1/2)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F5478C-4605-103A-1AC5-456C32E33C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2845" y="2879984"/>
          <a:ext cx="10515600" cy="3337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138023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703380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80491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6714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10756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2787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Density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0.5-0.8fs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100-800nJ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76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500-1500nJ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762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2.5-4.0bar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800-1000nJ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9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1.5-2.5bar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COMSOL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0.7-1.1fs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500-700nJ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2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0.6-1.0fs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300-1400nJ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86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1.2fs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36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0.7-1.0fs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500-2500nJ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1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8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3872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A71E8D-541E-2301-3726-A8AD4E8C8AFF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following table shows parameter combinations which are predicted to result in energetic (&gt;100nJ) and short (sub-2fs) UV pulses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27ED3-5426-6204-CE39-5A8A56BE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interest: table (2/2)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F5478C-4605-103A-1AC5-456C32E33C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2845" y="2879984"/>
          <a:ext cx="10515600" cy="370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138023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703380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80491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6714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10756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2787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Density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1.1-1.3fs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700-900nJ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1.5-3.0bar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1.3-1.5fs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500-600nJ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57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0.8-2.0bar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27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0.8-1.3fs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600-800nJ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1.3-1.5fs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264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1.1-1.2fs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130-200nJ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59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1.6-1.9fs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022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2.1-5.0bar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5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7882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97F6-B3FD-4A60-DDBB-F82000AB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IV.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48EFB-41F8-2548-96CE-C58F2360A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193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A5184-71AB-4AFE-181C-968268FA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Next steps?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D88808-60B8-486E-1DA2-C784E542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Investigate some “conditions of interest” in more detail?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Ideally could find something useful or make predictions for next week’s experiments?</a:t>
            </a:r>
          </a:p>
          <a:p>
            <a:r>
              <a:rPr lang="en-GB" dirty="0"/>
              <a:t>Implement beam chirp and carry out chirp scan?</a:t>
            </a:r>
          </a:p>
          <a:p>
            <a:r>
              <a:rPr lang="en-GB" dirty="0"/>
              <a:t>Investigate the effects of parameters like the beam waist and beam focus?</a:t>
            </a:r>
          </a:p>
          <a:p>
            <a:r>
              <a:rPr lang="en-GB" dirty="0"/>
              <a:t>Analyse the scan data in more detail and with the full data?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Compare spectra?! </a:t>
            </a:r>
          </a:p>
          <a:p>
            <a:r>
              <a:rPr lang="en-GB" dirty="0"/>
              <a:t>Run scans with the PPT ionisation model instead?</a:t>
            </a:r>
          </a:p>
          <a:p>
            <a:r>
              <a:rPr lang="en-GB" dirty="0"/>
              <a:t>Investigate effect of pulse propagation outside the cell?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8555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6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??/08/2023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41916370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648AFE-52E9-3029-40AE-8D02B7D8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EFFECTS OF CHIRP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01410E-A719-6C8F-B68B-F95A24D74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0676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CF6A5-D2E3-00F3-9F1F-C26FF73C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1AC00A-6B53-7EC9-8FFD-6D932C5EB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013302" cy="4752457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following slides show what happens when positive or negative chirp is added to the input pulse</a:t>
                </a:r>
              </a:p>
              <a:p>
                <a:r>
                  <a:rPr lang="en-GB" dirty="0"/>
                  <a:t>This was done by adding a GVD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dirty="0"/>
                  <a:t>11.31fs² and comparing to the case without GVD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GB" dirty="0"/>
                  <a:t> The chosen GVD value corresponds to a 6.2fs TL pulse being stretched to 8.0fs</a:t>
                </a:r>
              </a:p>
              <a:p>
                <a:r>
                  <a:rPr lang="en-GB"/>
                  <a:t>Neon </a:t>
                </a:r>
                <a:r>
                  <a:rPr lang="en-GB" dirty="0"/>
                  <a:t>at 5.0bar and 400mW was considered, for both density models</a:t>
                </a:r>
              </a:p>
              <a:p>
                <a:r>
                  <a:rPr lang="en-GB" dirty="0"/>
                  <a:t>The UV pulse duration and spectrum are shown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1AC00A-6B53-7EC9-8FFD-6D932C5EB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013302" cy="4752457"/>
              </a:xfrm>
              <a:blipFill>
                <a:blip r:embed="rId2"/>
                <a:stretch>
                  <a:fillRect l="-1096" t="-2051" r="-20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487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1C33-81C6-2FC6-A2DB-E26648B4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Example run</a:t>
            </a:r>
          </a:p>
        </p:txBody>
      </p:sp>
      <p:pic>
        <p:nvPicPr>
          <p:cNvPr id="5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id="{32C7AC95-7EB7-62BA-49C0-6BEBA73DE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53" y="1773774"/>
            <a:ext cx="5524492" cy="4351338"/>
          </a:xfrm>
        </p:spPr>
      </p:pic>
      <p:pic>
        <p:nvPicPr>
          <p:cNvPr id="11" name="Picture 10" descr="A graph of energy and uv energy&#10;&#10;Description automatically generated">
            <a:extLst>
              <a:ext uri="{FF2B5EF4-FFF2-40B4-BE49-F238E27FC236}">
                <a16:creationId xmlns:a16="http://schemas.microsoft.com/office/drawing/2014/main" id="{F91DD64B-42BD-A463-A5F5-8CB908A3C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" y="1605021"/>
            <a:ext cx="6005080" cy="46943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B1A2EA-4166-202A-6023-AFE13FF903D5}"/>
              </a:ext>
            </a:extLst>
          </p:cNvPr>
          <p:cNvSpPr txBox="1"/>
          <p:nvPr/>
        </p:nvSpPr>
        <p:spPr>
          <a:xfrm>
            <a:off x="1486161" y="6308209"/>
            <a:ext cx="321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Measured pulse energy:  </a:t>
            </a:r>
            <a:r>
              <a:rPr lang="en-GB" b="1" dirty="0">
                <a:solidFill>
                  <a:srgbClr val="002060"/>
                </a:solidFill>
              </a:rPr>
              <a:t>110nJ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06B5605A-FEE9-5D63-C770-6C3A2A338FD3}"/>
              </a:ext>
            </a:extLst>
          </p:cNvPr>
          <p:cNvSpPr/>
          <p:nvPr/>
        </p:nvSpPr>
        <p:spPr>
          <a:xfrm rot="19804508">
            <a:off x="2399071" y="5966871"/>
            <a:ext cx="216310" cy="36776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5799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both models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1" name="Picture 10" descr="A red line graph with black text&#10;&#10;Description automatically generated">
            <a:extLst>
              <a:ext uri="{FF2B5EF4-FFF2-40B4-BE49-F238E27FC236}">
                <a16:creationId xmlns:a16="http://schemas.microsoft.com/office/drawing/2014/main" id="{74230527-C856-4A48-AE6C-A78729F3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44" y="2291215"/>
            <a:ext cx="4320000" cy="3240000"/>
          </a:xfrm>
          <a:prstGeom prst="rect">
            <a:avLst/>
          </a:prstGeom>
        </p:spPr>
      </p:pic>
      <p:pic>
        <p:nvPicPr>
          <p:cNvPr id="5" name="Picture 4" descr="A red line graph with black text&#10;&#10;Description automatically generated">
            <a:extLst>
              <a:ext uri="{FF2B5EF4-FFF2-40B4-BE49-F238E27FC236}">
                <a16:creationId xmlns:a16="http://schemas.microsoft.com/office/drawing/2014/main" id="{5BD4755B-84D7-E6E4-B0E0-0110584DA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1215"/>
            <a:ext cx="4320000" cy="3240000"/>
          </a:xfrm>
          <a:prstGeom prst="rect">
            <a:avLst/>
          </a:prstGeom>
        </p:spPr>
      </p:pic>
      <p:pic>
        <p:nvPicPr>
          <p:cNvPr id="10" name="Picture 9" descr="A red line graph with black text&#10;&#10;Description automatically generated">
            <a:extLst>
              <a:ext uri="{FF2B5EF4-FFF2-40B4-BE49-F238E27FC236}">
                <a16:creationId xmlns:a16="http://schemas.microsoft.com/office/drawing/2014/main" id="{B892512D-65A3-CED9-1A35-4E286B454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07" y="222513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101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gradient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0" name="Picture 9" descr="A graph of a pulse&#10;&#10;Description automatically generated">
            <a:extLst>
              <a:ext uri="{FF2B5EF4-FFF2-40B4-BE49-F238E27FC236}">
                <a16:creationId xmlns:a16="http://schemas.microsoft.com/office/drawing/2014/main" id="{CFF2C46D-BACB-D42E-0CF7-61A9C8C45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08" y="2225136"/>
            <a:ext cx="4320000" cy="3240000"/>
          </a:xfrm>
          <a:prstGeom prst="rect">
            <a:avLst/>
          </a:prstGeom>
        </p:spPr>
      </p:pic>
      <p:pic>
        <p:nvPicPr>
          <p:cNvPr id="8" name="Picture 7" descr="A graph of a pulse&#10;&#10;Description automatically generated">
            <a:extLst>
              <a:ext uri="{FF2B5EF4-FFF2-40B4-BE49-F238E27FC236}">
                <a16:creationId xmlns:a16="http://schemas.microsoft.com/office/drawing/2014/main" id="{32CC016E-852E-FC9F-FB66-8D0096323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98" y="2225136"/>
            <a:ext cx="4320000" cy="3240000"/>
          </a:xfrm>
          <a:prstGeom prst="rect">
            <a:avLst/>
          </a:prstGeom>
        </p:spPr>
      </p:pic>
      <p:pic>
        <p:nvPicPr>
          <p:cNvPr id="5" name="Picture 4" descr="A graph of a pulse&#10;&#10;Description automatically generated">
            <a:extLst>
              <a:ext uri="{FF2B5EF4-FFF2-40B4-BE49-F238E27FC236}">
                <a16:creationId xmlns:a16="http://schemas.microsoft.com/office/drawing/2014/main" id="{E414F27A-746B-2B6B-6957-32856A3A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60" y="222513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67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gradient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1" name="Picture 10" descr="A graph of a normalized uv spectrum&#10;&#10;Description automatically generated with medium confidence">
            <a:extLst>
              <a:ext uri="{FF2B5EF4-FFF2-40B4-BE49-F238E27FC236}">
                <a16:creationId xmlns:a16="http://schemas.microsoft.com/office/drawing/2014/main" id="{750EB21C-E27E-9C3A-7288-B825DB93E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2225136"/>
            <a:ext cx="4320000" cy="3240000"/>
          </a:xfrm>
          <a:prstGeom prst="rect">
            <a:avLst/>
          </a:prstGeom>
        </p:spPr>
      </p:pic>
      <p:pic>
        <p:nvPicPr>
          <p:cNvPr id="10" name="Picture 9" descr="A graph of a red line&#10;&#10;Description automatically generated">
            <a:extLst>
              <a:ext uri="{FF2B5EF4-FFF2-40B4-BE49-F238E27FC236}">
                <a16:creationId xmlns:a16="http://schemas.microsoft.com/office/drawing/2014/main" id="{DAC80950-60AA-F055-035F-FFCCE2899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21" y="2225136"/>
            <a:ext cx="4320000" cy="3240000"/>
          </a:xfrm>
          <a:prstGeom prst="rect">
            <a:avLst/>
          </a:prstGeom>
        </p:spPr>
      </p:pic>
      <p:pic>
        <p:nvPicPr>
          <p:cNvPr id="5" name="Picture 4" descr="A graph of a red line&#10;&#10;Description automatically generated">
            <a:extLst>
              <a:ext uri="{FF2B5EF4-FFF2-40B4-BE49-F238E27FC236}">
                <a16:creationId xmlns:a16="http://schemas.microsoft.com/office/drawing/2014/main" id="{DC82DB3B-C825-C61F-E5C0-CD9A2DE6B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28" y="2123265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826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COMSOL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1" name="Picture 10" descr="A red graph with black text&#10;&#10;Description automatically generated">
            <a:extLst>
              <a:ext uri="{FF2B5EF4-FFF2-40B4-BE49-F238E27FC236}">
                <a16:creationId xmlns:a16="http://schemas.microsoft.com/office/drawing/2014/main" id="{7B32D8C1-CF3F-53CE-433F-F6E8B1E0E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58" y="2225136"/>
            <a:ext cx="4320000" cy="3240000"/>
          </a:xfrm>
          <a:prstGeom prst="rect">
            <a:avLst/>
          </a:prstGeom>
        </p:spPr>
      </p:pic>
      <p:pic>
        <p:nvPicPr>
          <p:cNvPr id="5" name="Picture 4" descr="A graph of a pulse&#10;&#10;Description automatically generated">
            <a:extLst>
              <a:ext uri="{FF2B5EF4-FFF2-40B4-BE49-F238E27FC236}">
                <a16:creationId xmlns:a16="http://schemas.microsoft.com/office/drawing/2014/main" id="{8B8630A2-3EAB-893E-9825-784C0A226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925" y="2225136"/>
            <a:ext cx="4320000" cy="3240000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F47E444D-D177-C7A3-D0C3-E2282D3DA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27" y="222513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216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2FEC-2D77-CA6F-1C6B-0E83397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COMSOL model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0C152-394E-C447-9FAE-4C10EFD44CFE}"/>
              </a:ext>
            </a:extLst>
          </p:cNvPr>
          <p:cNvSpPr txBox="1"/>
          <p:nvPr/>
        </p:nvSpPr>
        <p:spPr>
          <a:xfrm>
            <a:off x="1380931" y="5999584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+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A314-CF3A-47A9-FB6D-CF4BD5B94D62}"/>
              </a:ext>
            </a:extLst>
          </p:cNvPr>
          <p:cNvSpPr txBox="1"/>
          <p:nvPr/>
        </p:nvSpPr>
        <p:spPr>
          <a:xfrm>
            <a:off x="9738827" y="5999584"/>
            <a:ext cx="127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-</a:t>
            </a:r>
            <a:r>
              <a:rPr lang="en-GB" b="1" dirty="0" err="1"/>
              <a:t>ve</a:t>
            </a:r>
            <a:r>
              <a:rPr lang="en-GB" b="1" dirty="0"/>
              <a:t> chirp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8F257-D7A7-9DB7-BB28-1D846DE644D0}"/>
              </a:ext>
            </a:extLst>
          </p:cNvPr>
          <p:cNvSpPr txBox="1"/>
          <p:nvPr/>
        </p:nvSpPr>
        <p:spPr>
          <a:xfrm>
            <a:off x="5604442" y="599958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chirp</a:t>
            </a:r>
          </a:p>
        </p:txBody>
      </p:sp>
      <p:pic>
        <p:nvPicPr>
          <p:cNvPr id="10" name="Picture 9" descr="A graph of a graph showing the number of different types of uv rays&#10;&#10;Description automatically generated with medium confidence">
            <a:extLst>
              <a:ext uri="{FF2B5EF4-FFF2-40B4-BE49-F238E27FC236}">
                <a16:creationId xmlns:a16="http://schemas.microsoft.com/office/drawing/2014/main" id="{330AB8C2-ACDF-CB9B-34DE-8A8AB994B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06" y="2225136"/>
            <a:ext cx="4320000" cy="3240000"/>
          </a:xfrm>
          <a:prstGeom prst="rect">
            <a:avLst/>
          </a:prstGeom>
        </p:spPr>
      </p:pic>
      <p:pic>
        <p:nvPicPr>
          <p:cNvPr id="8" name="Picture 7" descr="A graph of a graph showing the number of uv spectrum&#10;&#10;Description automatically generated with medium confidence">
            <a:extLst>
              <a:ext uri="{FF2B5EF4-FFF2-40B4-BE49-F238E27FC236}">
                <a16:creationId xmlns:a16="http://schemas.microsoft.com/office/drawing/2014/main" id="{216411AC-17AB-F7EE-B56B-CBE083E48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0" y="2113934"/>
            <a:ext cx="4320000" cy="3240000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D742A0C-93D8-6DFD-3B4D-7C11EDE57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45" y="2162892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526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41A8-DF5B-7640-CBD5-698A0E58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Effects of chirp: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B96A-AC95-7C4C-B67F-56105F3D6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Introducing chirp results in shorter pulses in both the COMSOL and gradient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negative chirp seems to produce slightly shorter pulses than positive chirp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the COMSOL model, chirp significantly deforms the UV output beam</a:t>
            </a:r>
          </a:p>
          <a:p>
            <a:r>
              <a:rPr lang="en-GB" dirty="0"/>
              <a:t>In the gradient model, negative chirp increases UV intensity and narrows the spectrum around the THG peak while positive chirp increases a second peak</a:t>
            </a:r>
          </a:p>
          <a:p>
            <a:r>
              <a:rPr lang="en-GB" dirty="0"/>
              <a:t>In the COMSOL model, chirp mainly introduces smaller additional peaks while diminishing the THG peak</a:t>
            </a:r>
          </a:p>
          <a:p>
            <a:r>
              <a:rPr lang="en-GB" i="1" dirty="0">
                <a:solidFill>
                  <a:srgbClr val="002060"/>
                </a:solidFill>
              </a:rPr>
              <a:t>Chirp definitely has some effect; investigate this more?</a:t>
            </a:r>
          </a:p>
          <a:p>
            <a:pPr marL="457200" lvl="1" indent="0">
              <a:buNone/>
            </a:pPr>
            <a:endParaRPr lang="en-GB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361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78E517-8066-4309-8F32-0D5F5E47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GAS COMPARISON (UPDATED)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351F0-8EA5-43E6-A8A0-858F29747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4475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0E7FDB3-2B40-0A6F-DA90-49866A7AEB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743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table below indicates whether UV energy saturation sets in at the given pressure range (0.1bar to 5.1bar) powers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Thus, there are six saturable gases (</a:t>
            </a:r>
            <a:r>
              <a:rPr lang="en-GB" dirty="0" err="1"/>
              <a:t>Ar</a:t>
            </a:r>
            <a:r>
              <a:rPr lang="en-GB" dirty="0"/>
              <a:t>, Kr, N2, N2O, O2, SF6) and three non-saturable gases (Ne, He, Xe)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For non-saturable gases: benefit in increasing pressure further! </a:t>
            </a:r>
          </a:p>
          <a:p>
            <a:pPr marL="0" indent="0">
              <a:buNone/>
            </a:pPr>
            <a:endParaRPr lang="en-GB" dirty="0"/>
          </a:p>
          <a:p>
            <a:pPr lvl="2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9F860-78CE-AD20-F0E4-668AD0C4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Energy saturation (updated)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676A69-EC3C-7969-3215-8A39D9D8C5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5765" y="2503169"/>
          <a:ext cx="10515600" cy="2433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33055269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2475019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38255671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6592826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09053845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80759755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9518110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20826113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9658587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922589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Beam 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Ar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6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75mW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1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5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17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9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444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4B2262-911C-F7A5-6ACD-7ACC8DB3A6D3}"/>
              </a:ext>
            </a:extLst>
          </p:cNvPr>
          <p:cNvSpPr txBox="1"/>
          <p:nvPr/>
        </p:nvSpPr>
        <p:spPr>
          <a:xfrm>
            <a:off x="1211329" y="4909801"/>
            <a:ext cx="10142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Y: yes for both models;  N: no for both models</a:t>
            </a:r>
          </a:p>
        </p:txBody>
      </p:sp>
    </p:spTree>
    <p:extLst>
      <p:ext uri="{BB962C8B-B14F-4D97-AF65-F5344CB8AC3E}">
        <p14:creationId xmlns:p14="http://schemas.microsoft.com/office/powerpoint/2010/main" val="12360628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C375-DD32-B1DE-764F-602211D3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Peak energies (updated)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147A57F-40FC-7165-7DC6-3CCEABD7F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881"/>
            <a:ext cx="6480000" cy="486000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BC3C0BC-FA7F-6A46-21BE-30876B8F7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82" y="1350881"/>
            <a:ext cx="648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159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B197-D718-0284-0496-2F8998F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durations (updated)</a:t>
            </a: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9069E4D-DDA8-4206-DB53-84513862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37" y="1369547"/>
            <a:ext cx="6480000" cy="486000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99ED6E-5959-7AC6-3CFB-DD21C49B5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873"/>
            <a:ext cx="648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4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F281-37D7-6D7C-4044-2FA7DE51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Pressure 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CE07-FF58-D69C-55F0-CED781315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0" y="1690688"/>
            <a:ext cx="10680290" cy="48021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Ran simulations for Argon and 150mW pulses with pressures ranging from 0.1 bar to 1.0 bar: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>
                <a:solidFill>
                  <a:srgbClr val="002060"/>
                </a:solidFill>
              </a:rPr>
              <a:t>No saturation observed in simulations </a:t>
            </a: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graph with red and purple lines&#10;&#10;Description automatically generated">
            <a:extLst>
              <a:ext uri="{FF2B5EF4-FFF2-40B4-BE49-F238E27FC236}">
                <a16:creationId xmlns:a16="http://schemas.microsoft.com/office/drawing/2014/main" id="{2836E9E4-4D3A-5738-6A4B-35ADDCE55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0" y="2405190"/>
            <a:ext cx="4788310" cy="3192207"/>
          </a:xfrm>
          <a:prstGeom prst="rect">
            <a:avLst/>
          </a:prstGeom>
        </p:spPr>
      </p:pic>
      <p:pic>
        <p:nvPicPr>
          <p:cNvPr id="7" name="Picture 6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0ECC7EB6-FBEF-9872-B32A-941BF5EE7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80" y="2405190"/>
            <a:ext cx="4788310" cy="3192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B4078A-68D2-84C4-2F6D-233B833478E0}"/>
              </a:ext>
            </a:extLst>
          </p:cNvPr>
          <p:cNvSpPr txBox="1"/>
          <p:nvPr/>
        </p:nvSpPr>
        <p:spPr>
          <a:xfrm>
            <a:off x="9674942" y="4493341"/>
            <a:ext cx="109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[zoomed]</a:t>
            </a:r>
          </a:p>
        </p:txBody>
      </p:sp>
    </p:spTree>
    <p:extLst>
      <p:ext uri="{BB962C8B-B14F-4D97-AF65-F5344CB8AC3E}">
        <p14:creationId xmlns:p14="http://schemas.microsoft.com/office/powerpoint/2010/main" val="12523448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31F5-D2B3-89CA-6229-9A5AB1B4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Conclusions (updated)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A2A81-B794-6054-31D0-B23095F6B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(Note: see Week 5 presentation for comments on the types of plots just shown)</a:t>
            </a:r>
          </a:p>
          <a:p>
            <a:r>
              <a:rPr lang="en-GB" dirty="0"/>
              <a:t>The COMSOL and gradient models differ significantly in their predictions for both the shortest pulse durations and the highest UV energies</a:t>
            </a:r>
          </a:p>
          <a:p>
            <a:r>
              <a:rPr lang="en-GB" dirty="0"/>
              <a:t>UV energies: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The COMSOL model shows Xe and N2O dominating at high beam powers, with Ne and He as the gases with the weakest UV energies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The gradient model also shows Xe dominating but with Ne, He, Kr, and </a:t>
            </a:r>
            <a:r>
              <a:rPr lang="en-GB" dirty="0" err="1"/>
              <a:t>Ar</a:t>
            </a:r>
            <a:r>
              <a:rPr lang="en-GB" dirty="0"/>
              <a:t> overtaking N2O at high beam powers </a:t>
            </a:r>
          </a:p>
          <a:p>
            <a:r>
              <a:rPr lang="en-GB" dirty="0"/>
              <a:t>Pulse durations: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Both models agree on He and Ne producing the shortest pulses and on </a:t>
            </a:r>
            <a:r>
              <a:rPr lang="en-GB" dirty="0" err="1"/>
              <a:t>Ar</a:t>
            </a:r>
            <a:r>
              <a:rPr lang="en-GB" dirty="0"/>
              <a:t> being somewhat average </a:t>
            </a:r>
          </a:p>
        </p:txBody>
      </p:sp>
    </p:spTree>
    <p:extLst>
      <p:ext uri="{BB962C8B-B14F-4D97-AF65-F5344CB8AC3E}">
        <p14:creationId xmlns:p14="http://schemas.microsoft.com/office/powerpoint/2010/main" val="9795214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4CE056-B68F-7026-000B-DFDF03D5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QUESTIONS &amp; NEXT STEPS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A9B853-8706-92F4-A3BA-B8B4D730B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328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F9BD49-A6C1-F179-ADFD-076CB85C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8FA76D-3C32-DE95-83F7-60E9A52FC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Decide which simulations to run and plots to produce for manuscript and report (“final runs”) [see next slide]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Ideally (necessarily?) with improved  high-Mach COMSOL models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Prepare code for final runs while waiting for new COMSOL data </a:t>
            </a:r>
          </a:p>
          <a:p>
            <a:r>
              <a:rPr lang="en-GB" dirty="0"/>
              <a:t>Rewrite code and prepare handover document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PowerPoint on GitHub (still work in progress)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Schedule meeting for handover?</a:t>
            </a:r>
          </a:p>
          <a:p>
            <a:r>
              <a:rPr lang="en-GB" dirty="0"/>
              <a:t>Work on report and presentation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To save time/prioritise: base report and presentation on results for manuscript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Questions: length of presentation, level of background required, formality…?</a:t>
            </a:r>
          </a:p>
        </p:txBody>
      </p:sp>
    </p:spTree>
    <p:extLst>
      <p:ext uri="{BB962C8B-B14F-4D97-AF65-F5344CB8AC3E}">
        <p14:creationId xmlns:p14="http://schemas.microsoft.com/office/powerpoint/2010/main" val="7281109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BF99-EE18-5E67-4271-256A8AD7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“Final runs” (?)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524E3-4CF2-AF12-9A14-C23DEFCED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To demonstrate agreement between experiment &amp; simulations:</a:t>
            </a:r>
          </a:p>
          <a:p>
            <a:pPr lvl="1"/>
            <a:r>
              <a:rPr lang="en-GB" dirty="0"/>
              <a:t>Compare simulated and measured spectra [selected case(s)]</a:t>
            </a:r>
          </a:p>
          <a:p>
            <a:pPr lvl="1"/>
            <a:r>
              <a:rPr lang="en-GB" dirty="0"/>
              <a:t>Compare simulated and measured pressure scan UV energy [selected cases]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use optimal conditions (PPT, updated COMSOL model…)</a:t>
            </a:r>
          </a:p>
          <a:p>
            <a:pPr marL="0" indent="0">
              <a:buNone/>
            </a:pPr>
            <a:r>
              <a:rPr lang="en-GB" dirty="0"/>
              <a:t>To demonstrate which processes affect THG/beam:</a:t>
            </a:r>
          </a:p>
          <a:p>
            <a:pPr lvl="1"/>
            <a:r>
              <a:rPr lang="en-GB" dirty="0"/>
              <a:t>Show self-steepening in </a:t>
            </a:r>
            <a:r>
              <a:rPr lang="en-GB" dirty="0" err="1"/>
              <a:t>spatio</a:t>
            </a:r>
            <a:r>
              <a:rPr lang="en-GB" dirty="0"/>
              <a:t>-temporal beam profile [with/without ionisation for comparison]</a:t>
            </a:r>
          </a:p>
          <a:p>
            <a:pPr lvl="1"/>
            <a:r>
              <a:rPr lang="en-GB" dirty="0"/>
              <a:t>Compare old cell and new chip [if COMSOL data exists]:</a:t>
            </a:r>
          </a:p>
          <a:p>
            <a:pPr lvl="2"/>
            <a:r>
              <a:rPr lang="en-GB" dirty="0"/>
              <a:t>Spectra, energies, UV energies as functions of propagation distance </a:t>
            </a:r>
          </a:p>
          <a:p>
            <a:pPr lvl="2"/>
            <a:r>
              <a:rPr lang="en-GB" dirty="0"/>
              <a:t>Show different density profiles</a:t>
            </a:r>
          </a:p>
          <a:p>
            <a:pPr marL="0" indent="0">
              <a:buNone/>
            </a:pPr>
            <a:r>
              <a:rPr lang="en-GB" dirty="0"/>
              <a:t>To demonstrate which additional parameters might be relevant:</a:t>
            </a:r>
          </a:p>
          <a:p>
            <a:pPr lvl="1"/>
            <a:r>
              <a:rPr lang="en-GB" dirty="0"/>
              <a:t>Investigate chirp, CEP, in small parameter scan?</a:t>
            </a:r>
          </a:p>
        </p:txBody>
      </p:sp>
    </p:spTree>
    <p:extLst>
      <p:ext uri="{BB962C8B-B14F-4D97-AF65-F5344CB8AC3E}">
        <p14:creationId xmlns:p14="http://schemas.microsoft.com/office/powerpoint/2010/main" val="18441559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7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29/08/2023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21591783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3D56-80E2-F972-017A-BC8EFBE0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86E73-C8DE-552D-0445-441C5619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24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3400" b="1" u="sng" dirty="0">
                <a:solidFill>
                  <a:srgbClr val="002060"/>
                </a:solidFill>
              </a:rPr>
              <a:t>Work done since last week:</a:t>
            </a:r>
          </a:p>
          <a:p>
            <a:r>
              <a:rPr lang="en-GB" dirty="0"/>
              <a:t>Finished code handover document (</a:t>
            </a:r>
            <a:r>
              <a:rPr lang="en-GB" i="1" dirty="0"/>
              <a:t>meeting this Friday at 11am?</a:t>
            </a:r>
            <a:r>
              <a:rPr lang="en-GB" dirty="0"/>
              <a:t>)</a:t>
            </a:r>
          </a:p>
          <a:p>
            <a:r>
              <a:rPr lang="en-GB" dirty="0"/>
              <a:t>Set up code to use for manuscript plots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400" b="1" u="sng" dirty="0">
                <a:solidFill>
                  <a:srgbClr val="002060"/>
                </a:solidFill>
              </a:rPr>
              <a:t>Work left to do:</a:t>
            </a:r>
          </a:p>
          <a:p>
            <a:r>
              <a:rPr lang="en-GB" dirty="0"/>
              <a:t>Produce plots for manuscript </a:t>
            </a:r>
            <a:r>
              <a:rPr lang="en-GB" b="1" dirty="0"/>
              <a:t>with the improved COMSOL model </a:t>
            </a:r>
            <a:r>
              <a:rPr lang="en-GB" dirty="0"/>
              <a:t>(for both the new and the 2019 cell) </a:t>
            </a:r>
          </a:p>
          <a:p>
            <a:r>
              <a:rPr lang="en-GB" dirty="0"/>
              <a:t>Write presentation and report (based on manuscript plots)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400" b="1" u="sng" dirty="0">
                <a:solidFill>
                  <a:srgbClr val="002060"/>
                </a:solidFill>
              </a:rPr>
              <a:t>This presentation:</a:t>
            </a:r>
          </a:p>
          <a:p>
            <a:r>
              <a:rPr lang="en-GB" dirty="0"/>
              <a:t>Showing preliminary sample plots for the manuscript, produced using the old density models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Produced only for Argon; for manuscript: do Argon and Neon (?)</a:t>
            </a:r>
          </a:p>
          <a:p>
            <a:r>
              <a:rPr lang="en-GB" sz="3400" i="1" dirty="0">
                <a:solidFill>
                  <a:srgbClr val="002060"/>
                </a:solidFill>
              </a:rPr>
              <a:t>Please give feedback on anything to be changed for the plots (e.g. labels, annotations, </a:t>
            </a:r>
            <a:r>
              <a:rPr lang="en-GB" sz="3400" i="1" dirty="0" err="1">
                <a:solidFill>
                  <a:srgbClr val="002060"/>
                </a:solidFill>
              </a:rPr>
              <a:t>fontsizes</a:t>
            </a:r>
            <a:r>
              <a:rPr lang="en-GB" sz="3400" i="1" dirty="0">
                <a:solidFill>
                  <a:srgbClr val="002060"/>
                </a:solidFill>
              </a:rPr>
              <a:t>,….)</a:t>
            </a:r>
          </a:p>
        </p:txBody>
      </p:sp>
    </p:spTree>
    <p:extLst>
      <p:ext uri="{BB962C8B-B14F-4D97-AF65-F5344CB8AC3E}">
        <p14:creationId xmlns:p14="http://schemas.microsoft.com/office/powerpoint/2010/main" val="22537271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51A3B53-2B02-BA09-DCD3-86C21BA9C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14" y="1690688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0FEC9-2109-DBE5-91A6-B807289A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 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A. Simulated pressure scan energies</a:t>
            </a:r>
            <a:endParaRPr lang="en-GB" b="1" i="1" u="sng" dirty="0">
              <a:solidFill>
                <a:srgbClr val="002060"/>
              </a:solidFill>
            </a:endParaRPr>
          </a:p>
        </p:txBody>
      </p:sp>
      <p:pic>
        <p:nvPicPr>
          <p:cNvPr id="5" name="Picture 4" descr="A graph of a graph with red and blue dots&#10;&#10;Description automatically generated">
            <a:extLst>
              <a:ext uri="{FF2B5EF4-FFF2-40B4-BE49-F238E27FC236}">
                <a16:creationId xmlns:a16="http://schemas.microsoft.com/office/drawing/2014/main" id="{B082BF0B-B617-A2D9-D03B-1FDE5D76B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0" y="1690688"/>
            <a:ext cx="5759817" cy="4319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47917-3E4E-C4CD-71CA-13B2F011C74E}"/>
              </a:ext>
            </a:extLst>
          </p:cNvPr>
          <p:cNvSpPr txBox="1"/>
          <p:nvPr/>
        </p:nvSpPr>
        <p:spPr>
          <a:xfrm>
            <a:off x="1474237" y="6169709"/>
            <a:ext cx="451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1a: </a:t>
            </a:r>
            <a:r>
              <a:rPr lang="en-GB" dirty="0"/>
              <a:t>Argon at 150mW (simulations with </a:t>
            </a:r>
          </a:p>
          <a:p>
            <a:r>
              <a:rPr lang="en-GB" dirty="0"/>
              <a:t>COMSOL model)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0EEBA-8679-1FF2-6623-78130E935FA0}"/>
              </a:ext>
            </a:extLst>
          </p:cNvPr>
          <p:cNvSpPr txBox="1"/>
          <p:nvPr/>
        </p:nvSpPr>
        <p:spPr>
          <a:xfrm>
            <a:off x="7225005" y="6169708"/>
            <a:ext cx="451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1b: </a:t>
            </a:r>
            <a:r>
              <a:rPr lang="en-GB" dirty="0"/>
              <a:t>Argon at 150mW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D3D4E-7657-E5EB-0835-0BF4DEEBBD30}"/>
              </a:ext>
            </a:extLst>
          </p:cNvPr>
          <p:cNvSpPr txBox="1"/>
          <p:nvPr/>
        </p:nvSpPr>
        <p:spPr>
          <a:xfrm>
            <a:off x="7225005" y="1321356"/>
            <a:ext cx="431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NORMALISE ENERGIES; RESCALE PRESSURES</a:t>
            </a:r>
          </a:p>
        </p:txBody>
      </p:sp>
    </p:spTree>
    <p:extLst>
      <p:ext uri="{BB962C8B-B14F-4D97-AF65-F5344CB8AC3E}">
        <p14:creationId xmlns:p14="http://schemas.microsoft.com/office/powerpoint/2010/main" val="3303279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F5AC2F87-BD45-9910-6FAF-E4A16EBC3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83" y="1690688"/>
            <a:ext cx="5759817" cy="4319634"/>
          </a:xfrm>
          <a:prstGeom prst="rect">
            <a:avLst/>
          </a:prstGeom>
        </p:spPr>
      </p:pic>
      <p:pic>
        <p:nvPicPr>
          <p:cNvPr id="5" name="Picture 4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A3CBB5A8-AF43-EB69-0F70-5E34761A0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0" y="1690688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0FEC9-2109-DBE5-91A6-B807289A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 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B. Simulated v. measured UV spectra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3A1C6-E3C8-F5A4-4E5A-C707AAE22145}"/>
              </a:ext>
            </a:extLst>
          </p:cNvPr>
          <p:cNvSpPr txBox="1"/>
          <p:nvPr/>
        </p:nvSpPr>
        <p:spPr>
          <a:xfrm>
            <a:off x="1082351" y="6169709"/>
            <a:ext cx="534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2a: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8A6F1-12FC-A34E-3A2B-3A1075C01D16}"/>
              </a:ext>
            </a:extLst>
          </p:cNvPr>
          <p:cNvSpPr txBox="1"/>
          <p:nvPr/>
        </p:nvSpPr>
        <p:spPr>
          <a:xfrm>
            <a:off x="6938584" y="6123556"/>
            <a:ext cx="534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2b: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COMSOL model)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6757C-08F0-84A5-13FF-9518D689FDD0}"/>
              </a:ext>
            </a:extLst>
          </p:cNvPr>
          <p:cNvSpPr txBox="1"/>
          <p:nvPr/>
        </p:nvSpPr>
        <p:spPr>
          <a:xfrm>
            <a:off x="7225005" y="1321356"/>
            <a:ext cx="473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rescaled pressure; have </a:t>
            </a:r>
            <a:r>
              <a:rPr lang="en-GB"/>
              <a:t>spectra start at 200!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9501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C6996DEE-7652-FF9C-9D12-7AFE30858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2" y="1670869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0FEC9-2109-DBE5-91A6-B807289A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 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C. New chip v. old cell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3A1C6-E3C8-F5A4-4E5A-C707AAE22145}"/>
              </a:ext>
            </a:extLst>
          </p:cNvPr>
          <p:cNvSpPr txBox="1"/>
          <p:nvPr/>
        </p:nvSpPr>
        <p:spPr>
          <a:xfrm>
            <a:off x="3778898" y="6102475"/>
            <a:ext cx="883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3: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 and COMSOL model of new chip)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78500-68FE-A16A-7E3E-5BF58368D8A3}"/>
              </a:ext>
            </a:extLst>
          </p:cNvPr>
          <p:cNvSpPr txBox="1"/>
          <p:nvPr/>
        </p:nvSpPr>
        <p:spPr>
          <a:xfrm>
            <a:off x="7315200" y="1189565"/>
            <a:ext cx="391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Note: no model of old chip available yet</a:t>
            </a:r>
          </a:p>
        </p:txBody>
      </p:sp>
    </p:spTree>
    <p:extLst>
      <p:ext uri="{BB962C8B-B14F-4D97-AF65-F5344CB8AC3E}">
        <p14:creationId xmlns:p14="http://schemas.microsoft.com/office/powerpoint/2010/main" val="33774621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30D072F9-38B4-C518-3D1A-65F9D48C3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82" y="1172839"/>
            <a:ext cx="5759817" cy="4319634"/>
          </a:xfrm>
          <a:prstGeom prst="rect">
            <a:avLst/>
          </a:prstGeom>
        </p:spPr>
      </p:pic>
      <p:pic>
        <p:nvPicPr>
          <p:cNvPr id="5" name="Picture 4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0CE6E54B-99D7-6758-BBA7-A675F52F7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8" y="1205496"/>
            <a:ext cx="5759817" cy="4319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782E2-71E5-D382-4C67-783970FE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D. Spatiotemporal UV profile at output </a:t>
            </a:r>
            <a:endParaRPr lang="en-GB" i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13B3F-B74F-DB66-65BB-04FBA1270B66}"/>
              </a:ext>
            </a:extLst>
          </p:cNvPr>
          <p:cNvSpPr txBox="1"/>
          <p:nvPr/>
        </p:nvSpPr>
        <p:spPr>
          <a:xfrm>
            <a:off x="7835056" y="1161426"/>
            <a:ext cx="423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Note: add TL pulse duration as annotation?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ABA4D-3F3E-5740-B974-5E484436EF86}"/>
              </a:ext>
            </a:extLst>
          </p:cNvPr>
          <p:cNvSpPr txBox="1"/>
          <p:nvPr/>
        </p:nvSpPr>
        <p:spPr>
          <a:xfrm>
            <a:off x="4040154" y="6042335"/>
            <a:ext cx="510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4: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277CE3-3277-4CAD-FCB3-66713914A457}"/>
              </a:ext>
            </a:extLst>
          </p:cNvPr>
          <p:cNvSpPr txBox="1"/>
          <p:nvPr/>
        </p:nvSpPr>
        <p:spPr>
          <a:xfrm>
            <a:off x="1912775" y="5541944"/>
            <a:ext cx="188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(a) </a:t>
            </a:r>
            <a:r>
              <a:rPr lang="en-GB" dirty="0"/>
              <a:t>with ionisation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6327A-37D2-9071-D00E-0B2957FD12BC}"/>
              </a:ext>
            </a:extLst>
          </p:cNvPr>
          <p:cNvSpPr txBox="1"/>
          <p:nvPr/>
        </p:nvSpPr>
        <p:spPr>
          <a:xfrm>
            <a:off x="8207717" y="5541944"/>
            <a:ext cx="22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(b) </a:t>
            </a:r>
            <a:r>
              <a:rPr lang="en-GB" dirty="0"/>
              <a:t>without ionisation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E85FC-358D-D405-27C6-1720FAAD85CB}"/>
              </a:ext>
            </a:extLst>
          </p:cNvPr>
          <p:cNvSpPr txBox="1"/>
          <p:nvPr/>
        </p:nvSpPr>
        <p:spPr>
          <a:xfrm flipH="1">
            <a:off x="8517915" y="270588"/>
            <a:ext cx="174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SHOW TIMING DATA </a:t>
            </a:r>
          </a:p>
        </p:txBody>
      </p:sp>
    </p:spTree>
    <p:extLst>
      <p:ext uri="{BB962C8B-B14F-4D97-AF65-F5344CB8AC3E}">
        <p14:creationId xmlns:p14="http://schemas.microsoft.com/office/powerpoint/2010/main" val="2417181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9BBC-DE62-F597-8A84-F7C418E4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Pressure scan: spectra</a:t>
            </a:r>
          </a:p>
        </p:txBody>
      </p:sp>
      <p:pic>
        <p:nvPicPr>
          <p:cNvPr id="5" name="Picture 4" descr="A graph of a line graph&#10;&#10;Description automatically generated">
            <a:extLst>
              <a:ext uri="{FF2B5EF4-FFF2-40B4-BE49-F238E27FC236}">
                <a16:creationId xmlns:a16="http://schemas.microsoft.com/office/drawing/2014/main" id="{1561E675-F732-45D9-CFA0-8445D2A07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3" y="1262110"/>
            <a:ext cx="3128281" cy="2343353"/>
          </a:xfrm>
          <a:prstGeom prst="rect">
            <a:avLst/>
          </a:prstGeom>
        </p:spPr>
      </p:pic>
      <p:pic>
        <p:nvPicPr>
          <p:cNvPr id="7" name="Picture 6" descr="A graph of a line graph&#10;&#10;Description automatically generated">
            <a:extLst>
              <a:ext uri="{FF2B5EF4-FFF2-40B4-BE49-F238E27FC236}">
                <a16:creationId xmlns:a16="http://schemas.microsoft.com/office/drawing/2014/main" id="{F9673654-7AFC-54AC-FA54-CCAFA9213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30" y="1262110"/>
            <a:ext cx="3128282" cy="2409409"/>
          </a:xfrm>
          <a:prstGeom prst="rect">
            <a:avLst/>
          </a:prstGeom>
        </p:spPr>
      </p:pic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DA8B09FE-EECD-BB04-10CF-3AF8BEFFA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35" y="1262109"/>
            <a:ext cx="3138936" cy="2409409"/>
          </a:xfrm>
          <a:prstGeom prst="rect">
            <a:avLst/>
          </a:prstGeom>
        </p:spPr>
      </p:pic>
      <p:pic>
        <p:nvPicPr>
          <p:cNvPr id="11" name="Picture 10" descr="A graph of a line graph&#10;&#10;Description automatically generated">
            <a:extLst>
              <a:ext uri="{FF2B5EF4-FFF2-40B4-BE49-F238E27FC236}">
                <a16:creationId xmlns:a16="http://schemas.microsoft.com/office/drawing/2014/main" id="{739D3E51-1980-6410-17EE-77C196EA5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6" y="3685673"/>
            <a:ext cx="3074936" cy="2347163"/>
          </a:xfrm>
          <a:prstGeom prst="rect">
            <a:avLst/>
          </a:prstGeom>
        </p:spPr>
      </p:pic>
      <p:pic>
        <p:nvPicPr>
          <p:cNvPr id="13" name="Picture 12" descr="A graph of a line graph&#10;&#10;Description automatically generated">
            <a:extLst>
              <a:ext uri="{FF2B5EF4-FFF2-40B4-BE49-F238E27FC236}">
                <a16:creationId xmlns:a16="http://schemas.microsoft.com/office/drawing/2014/main" id="{38E123EE-7ED8-622E-4C7A-D449DBA62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04" y="3612049"/>
            <a:ext cx="3440701" cy="2558577"/>
          </a:xfrm>
          <a:prstGeom prst="rect">
            <a:avLst/>
          </a:prstGeom>
        </p:spPr>
      </p:pic>
      <p:pic>
        <p:nvPicPr>
          <p:cNvPr id="15" name="Picture 14" descr="A graph of a line graph&#10;&#10;Description automatically generated">
            <a:extLst>
              <a:ext uri="{FF2B5EF4-FFF2-40B4-BE49-F238E27FC236}">
                <a16:creationId xmlns:a16="http://schemas.microsoft.com/office/drawing/2014/main" id="{9B773780-5250-05B1-E3CC-84C69D144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55" y="3701715"/>
            <a:ext cx="3349328" cy="24925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3C1D3B-6B23-E1C4-9451-BF7EB2F53D6F}"/>
              </a:ext>
            </a:extLst>
          </p:cNvPr>
          <p:cNvSpPr txBox="1"/>
          <p:nvPr/>
        </p:nvSpPr>
        <p:spPr>
          <a:xfrm>
            <a:off x="2308337" y="196645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0.1 bar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50852F-AC42-81AF-5458-805AE8C3B99D}"/>
              </a:ext>
            </a:extLst>
          </p:cNvPr>
          <p:cNvSpPr txBox="1"/>
          <p:nvPr/>
        </p:nvSpPr>
        <p:spPr>
          <a:xfrm>
            <a:off x="5916777" y="196645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0.2 bar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DDF51E-1FCE-DA0C-457C-19BB3CD3C082}"/>
              </a:ext>
            </a:extLst>
          </p:cNvPr>
          <p:cNvSpPr txBox="1"/>
          <p:nvPr/>
        </p:nvSpPr>
        <p:spPr>
          <a:xfrm>
            <a:off x="9883663" y="220819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0.3 bar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861F34-251F-1F79-3AB0-5E1DCFD2A559}"/>
              </a:ext>
            </a:extLst>
          </p:cNvPr>
          <p:cNvSpPr txBox="1"/>
          <p:nvPr/>
        </p:nvSpPr>
        <p:spPr>
          <a:xfrm>
            <a:off x="2377163" y="457864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0.4 bar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6D1D1-04AD-BD8B-E3FF-E3165D191D96}"/>
              </a:ext>
            </a:extLst>
          </p:cNvPr>
          <p:cNvSpPr txBox="1"/>
          <p:nvPr/>
        </p:nvSpPr>
        <p:spPr>
          <a:xfrm>
            <a:off x="5975771" y="439397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0.5 bar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0693AD-413A-2F04-C339-0EB23C873969}"/>
              </a:ext>
            </a:extLst>
          </p:cNvPr>
          <p:cNvSpPr txBox="1"/>
          <p:nvPr/>
        </p:nvSpPr>
        <p:spPr>
          <a:xfrm>
            <a:off x="10213474" y="470667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0.6 bar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E3D84-A893-EC1D-FBB6-E394E20C0B80}"/>
              </a:ext>
            </a:extLst>
          </p:cNvPr>
          <p:cNvSpPr txBox="1"/>
          <p:nvPr/>
        </p:nvSpPr>
        <p:spPr>
          <a:xfrm>
            <a:off x="8485239" y="589935"/>
            <a:ext cx="19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Measured UV data</a:t>
            </a:r>
          </a:p>
          <a:p>
            <a:r>
              <a:rPr lang="en-GB" b="1" dirty="0">
                <a:solidFill>
                  <a:srgbClr val="FF0000"/>
                </a:solidFill>
              </a:rPr>
              <a:t>Simulated UV data</a:t>
            </a:r>
          </a:p>
        </p:txBody>
      </p:sp>
    </p:spTree>
    <p:extLst>
      <p:ext uri="{BB962C8B-B14F-4D97-AF65-F5344CB8AC3E}">
        <p14:creationId xmlns:p14="http://schemas.microsoft.com/office/powerpoint/2010/main" val="6993989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0EDB-9E7F-15CC-3725-25F873883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E. Spatiotemporal UV profile at different positions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DBE1DA-4195-C849-5BB9-9100E4D86CD8}"/>
              </a:ext>
            </a:extLst>
          </p:cNvPr>
          <p:cNvSpPr txBox="1"/>
          <p:nvPr/>
        </p:nvSpPr>
        <p:spPr>
          <a:xfrm>
            <a:off x="3659154" y="6042335"/>
            <a:ext cx="510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5: </a:t>
            </a:r>
            <a:r>
              <a:rPr lang="en-GB" dirty="0"/>
              <a:t>Argon at 150mW and 0.4bar (simulations with </a:t>
            </a:r>
          </a:p>
          <a:p>
            <a:r>
              <a:rPr lang="en-GB" dirty="0"/>
              <a:t>gradient model)</a:t>
            </a:r>
          </a:p>
        </p:txBody>
      </p:sp>
      <p:pic>
        <p:nvPicPr>
          <p:cNvPr id="8" name="Picture 7" descr="A group of numbers and symbols&#10;&#10;Description automatically generated">
            <a:extLst>
              <a:ext uri="{FF2B5EF4-FFF2-40B4-BE49-F238E27FC236}">
                <a16:creationId xmlns:a16="http://schemas.microsoft.com/office/drawing/2014/main" id="{C934DD77-A0F1-8E60-760C-A4277E08B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1" y="1612083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950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E737C5-024F-8BD7-5A87-BC7E8C0F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F. Effects of chirp</a:t>
            </a:r>
            <a:endParaRPr lang="en-GB" i="1" u="sng" dirty="0"/>
          </a:p>
        </p:txBody>
      </p:sp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6687866-7F78-72B6-FEDC-18B91AF98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92" y="1745044"/>
            <a:ext cx="5759817" cy="4319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90D62-BC1C-D2A6-D766-A361E66BC4BD}"/>
              </a:ext>
            </a:extLst>
          </p:cNvPr>
          <p:cNvSpPr txBox="1"/>
          <p:nvPr/>
        </p:nvSpPr>
        <p:spPr>
          <a:xfrm>
            <a:off x="3797559" y="5934670"/>
            <a:ext cx="9255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6: </a:t>
            </a:r>
            <a:r>
              <a:rPr lang="en-GB" dirty="0"/>
              <a:t>Argon at 150mW and 0.4bar with different </a:t>
            </a:r>
          </a:p>
          <a:p>
            <a:r>
              <a:rPr lang="en-GB" dirty="0"/>
              <a:t>GVD values of the input pulse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6CA7D-FF6A-6583-6B78-BAF6511A65B7}"/>
              </a:ext>
            </a:extLst>
          </p:cNvPr>
          <p:cNvSpPr txBox="1"/>
          <p:nvPr/>
        </p:nvSpPr>
        <p:spPr>
          <a:xfrm>
            <a:off x="7471162" y="582390"/>
            <a:ext cx="423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Note: add TL pulse duration as annotation?</a:t>
            </a:r>
          </a:p>
        </p:txBody>
      </p:sp>
    </p:spTree>
    <p:extLst>
      <p:ext uri="{BB962C8B-B14F-4D97-AF65-F5344CB8AC3E}">
        <p14:creationId xmlns:p14="http://schemas.microsoft.com/office/powerpoint/2010/main" val="14094556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27B8526-B820-A553-7C2F-689E2D1F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G. Effects of CEP</a:t>
            </a:r>
            <a:endParaRPr lang="en-GB" dirty="0"/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C795E186-4973-66F0-3638-7E6AE9880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39" y="1631134"/>
            <a:ext cx="5759817" cy="43196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55AAB3-80A7-EEA6-DBC1-491A15A7A980}"/>
              </a:ext>
            </a:extLst>
          </p:cNvPr>
          <p:cNvSpPr txBox="1"/>
          <p:nvPr/>
        </p:nvSpPr>
        <p:spPr>
          <a:xfrm>
            <a:off x="3266464" y="5923177"/>
            <a:ext cx="5371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7: </a:t>
            </a:r>
            <a:r>
              <a:rPr lang="en-GB" dirty="0"/>
              <a:t>Argon at 150mW and 0.4bar with different CEP values of the input pulse (simulations with </a:t>
            </a:r>
          </a:p>
          <a:p>
            <a:r>
              <a:rPr lang="en-GB" dirty="0"/>
              <a:t>gradient model)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4E4CC-C9A2-06BF-BF92-B499F2FEE1E5}"/>
              </a:ext>
            </a:extLst>
          </p:cNvPr>
          <p:cNvSpPr txBox="1"/>
          <p:nvPr/>
        </p:nvSpPr>
        <p:spPr>
          <a:xfrm>
            <a:off x="9554547" y="289249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6894881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CEE2-86E7-C107-DD66-29CA127F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H. Comparison of 10 best spectra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A7C84-4D04-E910-6D63-E6E6C098CF32}"/>
              </a:ext>
            </a:extLst>
          </p:cNvPr>
          <p:cNvSpPr/>
          <p:nvPr/>
        </p:nvSpPr>
        <p:spPr>
          <a:xfrm>
            <a:off x="3153748" y="1884781"/>
            <a:ext cx="5150498" cy="387044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no time yet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8146D-A671-0E0F-0E7B-A4907975AC52}"/>
              </a:ext>
            </a:extLst>
          </p:cNvPr>
          <p:cNvSpPr txBox="1"/>
          <p:nvPr/>
        </p:nvSpPr>
        <p:spPr>
          <a:xfrm>
            <a:off x="177282" y="345067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Note: is it even worth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D901-0F91-05AA-3B4F-D49AC465BA90}"/>
              </a:ext>
            </a:extLst>
          </p:cNvPr>
          <p:cNvSpPr txBox="1"/>
          <p:nvPr/>
        </p:nvSpPr>
        <p:spPr>
          <a:xfrm>
            <a:off x="3266464" y="5923177"/>
            <a:ext cx="53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8: </a:t>
            </a:r>
            <a:r>
              <a:rPr lang="en-GB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403262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lorful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61CB4C46-AF9A-C6F6-557F-9C869D905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1" y="3902207"/>
            <a:ext cx="3840203" cy="2880000"/>
          </a:xfrm>
          <a:prstGeom prst="rect">
            <a:avLst/>
          </a:prstGeom>
        </p:spPr>
      </p:pic>
      <p:pic>
        <p:nvPicPr>
          <p:cNvPr id="12" name="Picture 11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69D53796-432F-DA5D-FECD-6910B3C1A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11" y="1261481"/>
            <a:ext cx="3840203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7FEAB-0A60-B26F-0279-15600E88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I. New: 2d maps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C15C5-CC95-C372-8CC7-636BA4370AE4}"/>
              </a:ext>
            </a:extLst>
          </p:cNvPr>
          <p:cNvSpPr txBox="1"/>
          <p:nvPr/>
        </p:nvSpPr>
        <p:spPr>
          <a:xfrm>
            <a:off x="7844592" y="5847003"/>
            <a:ext cx="45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9b: </a:t>
            </a:r>
            <a:r>
              <a:rPr lang="en-GB" dirty="0"/>
              <a:t>Argon at 150mW (measured)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C6DF3-32C6-8588-BE78-90CED4AF5D8E}"/>
              </a:ext>
            </a:extLst>
          </p:cNvPr>
          <p:cNvSpPr txBox="1"/>
          <p:nvPr/>
        </p:nvSpPr>
        <p:spPr>
          <a:xfrm>
            <a:off x="4119129" y="5754670"/>
            <a:ext cx="2948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9a: </a:t>
            </a:r>
            <a:r>
              <a:rPr lang="en-GB" dirty="0"/>
              <a:t>Argon at 150mW (simulations with </a:t>
            </a:r>
          </a:p>
          <a:p>
            <a:r>
              <a:rPr lang="en-GB" dirty="0"/>
              <a:t>gradient model)</a:t>
            </a:r>
          </a:p>
        </p:txBody>
      </p:sp>
      <p:pic>
        <p:nvPicPr>
          <p:cNvPr id="10" name="Content Placeholder 9" descr="A purple and green square with a black background&#10;&#10;Description automatically generated">
            <a:extLst>
              <a:ext uri="{FF2B5EF4-FFF2-40B4-BE49-F238E27FC236}">
                <a16:creationId xmlns:a16="http://schemas.microsoft.com/office/drawing/2014/main" id="{45187820-C41D-21A8-0D33-A64272B75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8" y="1531669"/>
            <a:ext cx="5760305" cy="4320000"/>
          </a:xfrm>
        </p:spPr>
      </p:pic>
    </p:spTree>
    <p:extLst>
      <p:ext uri="{BB962C8B-B14F-4D97-AF65-F5344CB8AC3E}">
        <p14:creationId xmlns:p14="http://schemas.microsoft.com/office/powerpoint/2010/main" val="1351933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6180849D-7B07-EFC3-F7E9-2F9BED88A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5" y="3978000"/>
            <a:ext cx="3840203" cy="2880000"/>
          </a:xfrm>
          <a:prstGeom prst="rect">
            <a:avLst/>
          </a:prstGeom>
        </p:spPr>
      </p:pic>
      <p:pic>
        <p:nvPicPr>
          <p:cNvPr id="7" name="Picture 6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C903939C-1057-7749-959F-1CDA36086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1" y="1326793"/>
            <a:ext cx="3840203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7FEAB-0A60-B26F-0279-15600E88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Sample manuscript plots:</a:t>
            </a:r>
            <a:br>
              <a:rPr lang="en-GB" b="1" dirty="0">
                <a:solidFill>
                  <a:srgbClr val="002060"/>
                </a:solidFill>
              </a:rPr>
            </a:br>
            <a:r>
              <a:rPr lang="en-GB" sz="3200" b="1" i="1" u="sng" dirty="0">
                <a:solidFill>
                  <a:srgbClr val="002060"/>
                </a:solidFill>
              </a:rPr>
              <a:t>I. New: 2d maps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C15C5-CC95-C372-8CC7-636BA4370AE4}"/>
              </a:ext>
            </a:extLst>
          </p:cNvPr>
          <p:cNvSpPr txBox="1"/>
          <p:nvPr/>
        </p:nvSpPr>
        <p:spPr>
          <a:xfrm>
            <a:off x="7225005" y="6169708"/>
            <a:ext cx="451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9d: </a:t>
            </a:r>
            <a:r>
              <a:rPr lang="en-GB" dirty="0"/>
              <a:t>Neon at 400mW (measured)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C6DF3-32C6-8588-BE78-90CED4AF5D8E}"/>
              </a:ext>
            </a:extLst>
          </p:cNvPr>
          <p:cNvSpPr txBox="1"/>
          <p:nvPr/>
        </p:nvSpPr>
        <p:spPr>
          <a:xfrm>
            <a:off x="3964106" y="5627946"/>
            <a:ext cx="2373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9c: </a:t>
            </a:r>
            <a:r>
              <a:rPr lang="en-GB" dirty="0"/>
              <a:t>Neon at 400mW (simulations with </a:t>
            </a:r>
          </a:p>
          <a:p>
            <a:r>
              <a:rPr lang="en-GB" dirty="0"/>
              <a:t>gradient model)</a:t>
            </a:r>
          </a:p>
          <a:p>
            <a:endParaRPr lang="en-GB" dirty="0"/>
          </a:p>
        </p:txBody>
      </p:sp>
      <p:pic>
        <p:nvPicPr>
          <p:cNvPr id="5" name="Picture 4" descr="A purple and green squares&#10;&#10;Description automatically generated with medium confidence">
            <a:extLst>
              <a:ext uri="{FF2B5EF4-FFF2-40B4-BE49-F238E27FC236}">
                <a16:creationId xmlns:a16="http://schemas.microsoft.com/office/drawing/2014/main" id="{1A052E82-11BA-FB6B-D659-F0B32D984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649" y="1690688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510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EAAA-A252-2EAF-DE6D-C1ACA0B5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065F-DBA9-6F30-8ACD-33CFCE9C3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for plots?</a:t>
            </a:r>
          </a:p>
          <a:p>
            <a:r>
              <a:rPr lang="en-GB" dirty="0"/>
              <a:t>Where to find images of old and new gas cell/chip (for report and presentation)?</a:t>
            </a:r>
          </a:p>
          <a:p>
            <a:r>
              <a:rPr lang="en-GB" dirty="0"/>
              <a:t>COMSOL…</a:t>
            </a:r>
          </a:p>
        </p:txBody>
      </p:sp>
    </p:spTree>
    <p:extLst>
      <p:ext uri="{BB962C8B-B14F-4D97-AF65-F5344CB8AC3E}">
        <p14:creationId xmlns:p14="http://schemas.microsoft.com/office/powerpoint/2010/main" val="50776761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8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05/09/2023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42640472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F38A-2DF9-D3CC-1FBB-397212933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Spectral phase UV</a:t>
            </a:r>
          </a:p>
        </p:txBody>
      </p:sp>
      <p:pic>
        <p:nvPicPr>
          <p:cNvPr id="5" name="Content Placeholder 4" descr="A graph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E7C7F244-3BCA-A859-AFC2-AC332891B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22" y="1421600"/>
            <a:ext cx="5759817" cy="4319634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060C7C8-CC6F-7D5C-913E-F06D84889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1600"/>
            <a:ext cx="5759817" cy="4319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7125E-C2DC-546D-1F26-4C5F83D9A5B6}"/>
              </a:ext>
            </a:extLst>
          </p:cNvPr>
          <p:cNvSpPr txBox="1"/>
          <p:nvPr/>
        </p:nvSpPr>
        <p:spPr>
          <a:xfrm>
            <a:off x="4357396" y="6232849"/>
            <a:ext cx="32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Argon; 0.4bar (rescaled); 150mW</a:t>
            </a:r>
          </a:p>
        </p:txBody>
      </p:sp>
    </p:spTree>
    <p:extLst>
      <p:ext uri="{BB962C8B-B14F-4D97-AF65-F5344CB8AC3E}">
        <p14:creationId xmlns:p14="http://schemas.microsoft.com/office/powerpoint/2010/main" val="32069949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D94D2ED9-18C4-D913-94FF-6D628FFED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0" y="670987"/>
            <a:ext cx="7762929" cy="5821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56D6B2-6153-A346-105C-D82F1BED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Spectral phase IR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8FF12-1050-CAE1-E84D-BFDBF8A8284B}"/>
              </a:ext>
            </a:extLst>
          </p:cNvPr>
          <p:cNvSpPr txBox="1"/>
          <p:nvPr/>
        </p:nvSpPr>
        <p:spPr>
          <a:xfrm>
            <a:off x="8749356" y="6187013"/>
            <a:ext cx="32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Argon; 0.4bar (rescaled); 150mW</a:t>
            </a:r>
          </a:p>
        </p:txBody>
      </p:sp>
    </p:spTree>
    <p:extLst>
      <p:ext uri="{BB962C8B-B14F-4D97-AF65-F5344CB8AC3E}">
        <p14:creationId xmlns:p14="http://schemas.microsoft.com/office/powerpoint/2010/main" val="65868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8094-A5E5-56C0-0DAB-D0C8131A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Pressure scan: spectra</a:t>
            </a:r>
          </a:p>
        </p:txBody>
      </p:sp>
      <p:pic>
        <p:nvPicPr>
          <p:cNvPr id="5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id="{608BD2C7-EAE2-4EED-3160-0B15D56E1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9" y="1475874"/>
            <a:ext cx="3846860" cy="2920416"/>
          </a:xfrm>
        </p:spPr>
      </p:pic>
      <p:pic>
        <p:nvPicPr>
          <p:cNvPr id="7" name="Picture 6" descr="A graph of a line graph&#10;&#10;Description automatically generated">
            <a:extLst>
              <a:ext uri="{FF2B5EF4-FFF2-40B4-BE49-F238E27FC236}">
                <a16:creationId xmlns:a16="http://schemas.microsoft.com/office/drawing/2014/main" id="{BA5CB39E-A760-2BD6-1611-3129B7F81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01" y="1518068"/>
            <a:ext cx="4026178" cy="3077079"/>
          </a:xfrm>
          <a:prstGeom prst="rect">
            <a:avLst/>
          </a:prstGeom>
        </p:spPr>
      </p:pic>
      <p:pic>
        <p:nvPicPr>
          <p:cNvPr id="9" name="Picture 8" descr="A graph of a line graph&#10;&#10;Description automatically generated">
            <a:extLst>
              <a:ext uri="{FF2B5EF4-FFF2-40B4-BE49-F238E27FC236}">
                <a16:creationId xmlns:a16="http://schemas.microsoft.com/office/drawing/2014/main" id="{B23CF36D-7568-9C25-FC2A-6D72EF497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229" y="1482310"/>
            <a:ext cx="4258771" cy="3155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E5FAB2-D670-04C5-68DC-5576E8F6F43C}"/>
              </a:ext>
            </a:extLst>
          </p:cNvPr>
          <p:cNvSpPr txBox="1"/>
          <p:nvPr/>
        </p:nvSpPr>
        <p:spPr>
          <a:xfrm>
            <a:off x="2898273" y="230074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0.7 bar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20C2B-E512-15E5-B70D-01DFC985F027}"/>
              </a:ext>
            </a:extLst>
          </p:cNvPr>
          <p:cNvSpPr txBox="1"/>
          <p:nvPr/>
        </p:nvSpPr>
        <p:spPr>
          <a:xfrm>
            <a:off x="6851360" y="24894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0.8 bar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1C9DA0-F33C-38B4-FAFE-89A25F9952DC}"/>
              </a:ext>
            </a:extLst>
          </p:cNvPr>
          <p:cNvSpPr txBox="1"/>
          <p:nvPr/>
        </p:nvSpPr>
        <p:spPr>
          <a:xfrm>
            <a:off x="10744101" y="248541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1.0 bar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CDCF6D-63A8-E662-3C14-8044944EC3AE}"/>
              </a:ext>
            </a:extLst>
          </p:cNvPr>
          <p:cNvSpPr txBox="1"/>
          <p:nvPr/>
        </p:nvSpPr>
        <p:spPr>
          <a:xfrm>
            <a:off x="992025" y="4831902"/>
            <a:ext cx="10603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002060"/>
                </a:solidFill>
              </a:rPr>
              <a:t>Additional spectral peaks not observed in simulations</a:t>
            </a:r>
          </a:p>
          <a:p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A3919-C8D4-6495-6EC3-526CC85D16EA}"/>
              </a:ext>
            </a:extLst>
          </p:cNvPr>
          <p:cNvSpPr txBox="1"/>
          <p:nvPr/>
        </p:nvSpPr>
        <p:spPr>
          <a:xfrm>
            <a:off x="8485239" y="589935"/>
            <a:ext cx="19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Measured UV data</a:t>
            </a:r>
          </a:p>
          <a:p>
            <a:r>
              <a:rPr lang="en-GB" b="1" dirty="0">
                <a:solidFill>
                  <a:srgbClr val="FF0000"/>
                </a:solidFill>
              </a:rPr>
              <a:t>Simulated UV data</a:t>
            </a:r>
          </a:p>
        </p:txBody>
      </p:sp>
    </p:spTree>
    <p:extLst>
      <p:ext uri="{BB962C8B-B14F-4D97-AF65-F5344CB8AC3E}">
        <p14:creationId xmlns:p14="http://schemas.microsoft.com/office/powerpoint/2010/main" val="4434919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C377E-BA46-3E80-73DE-65B36549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Spectrally-resolved time profile</a:t>
            </a:r>
          </a:p>
        </p:txBody>
      </p:sp>
      <p:pic>
        <p:nvPicPr>
          <p:cNvPr id="5" name="Content Placeholder 4" descr="A purple square with a green circle&#10;&#10;Description automatically generated">
            <a:extLst>
              <a:ext uri="{FF2B5EF4-FFF2-40B4-BE49-F238E27FC236}">
                <a16:creationId xmlns:a16="http://schemas.microsoft.com/office/drawing/2014/main" id="{C7207FC2-0496-F6CF-0A4F-8F5CDDE91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530" y="1431180"/>
            <a:ext cx="3840203" cy="2880000"/>
          </a:xfrm>
        </p:spPr>
      </p:pic>
      <p:pic>
        <p:nvPicPr>
          <p:cNvPr id="7" name="Picture 6" descr="A purple square with a green circle&#10;&#10;Description automatically generated">
            <a:extLst>
              <a:ext uri="{FF2B5EF4-FFF2-40B4-BE49-F238E27FC236}">
                <a16:creationId xmlns:a16="http://schemas.microsoft.com/office/drawing/2014/main" id="{697FDDC0-B723-5E16-2C72-8664F507F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180"/>
            <a:ext cx="3840203" cy="2880000"/>
          </a:xfrm>
          <a:prstGeom prst="rect">
            <a:avLst/>
          </a:prstGeom>
        </p:spPr>
      </p:pic>
      <p:pic>
        <p:nvPicPr>
          <p:cNvPr id="9" name="Picture 8" descr="A purple square with a yellow and green circle&#10;&#10;Description automatically generated with medium confidence">
            <a:extLst>
              <a:ext uri="{FF2B5EF4-FFF2-40B4-BE49-F238E27FC236}">
                <a16:creationId xmlns:a16="http://schemas.microsoft.com/office/drawing/2014/main" id="{5968A0C1-854D-FF22-69C1-BEBA608B2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33" y="1431180"/>
            <a:ext cx="3840203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817B8D-8974-E92C-C7B7-17A2B3BA4C52}"/>
              </a:ext>
            </a:extLst>
          </p:cNvPr>
          <p:cNvSpPr txBox="1"/>
          <p:nvPr/>
        </p:nvSpPr>
        <p:spPr>
          <a:xfrm>
            <a:off x="1328030" y="1940192"/>
            <a:ext cx="142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GVD=-11fs^2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BC612-A443-7B3F-3FD3-3CAADAB15C6E}"/>
              </a:ext>
            </a:extLst>
          </p:cNvPr>
          <p:cNvSpPr txBox="1"/>
          <p:nvPr/>
        </p:nvSpPr>
        <p:spPr>
          <a:xfrm>
            <a:off x="5751085" y="1957881"/>
            <a:ext cx="84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GVD=0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54EEE4-802C-6175-B4D2-ADDDF6529859}"/>
              </a:ext>
            </a:extLst>
          </p:cNvPr>
          <p:cNvSpPr txBox="1"/>
          <p:nvPr/>
        </p:nvSpPr>
        <p:spPr>
          <a:xfrm>
            <a:off x="4217417" y="5192569"/>
            <a:ext cx="32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Argon; 0.4bar (rescaled); 150mW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6E5F63-BA71-EB1E-FDD0-EB4E355927C0}"/>
              </a:ext>
            </a:extLst>
          </p:cNvPr>
          <p:cNvSpPr txBox="1"/>
          <p:nvPr/>
        </p:nvSpPr>
        <p:spPr>
          <a:xfrm>
            <a:off x="9219232" y="1940192"/>
            <a:ext cx="147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GVD=+11fs^2</a:t>
            </a:r>
          </a:p>
        </p:txBody>
      </p:sp>
    </p:spTree>
    <p:extLst>
      <p:ext uri="{BB962C8B-B14F-4D97-AF65-F5344CB8AC3E}">
        <p14:creationId xmlns:p14="http://schemas.microsoft.com/office/powerpoint/2010/main" val="7283650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6DC2-D041-D41B-A603-D917A3B6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Spectrally-resolved time profile</a:t>
            </a:r>
            <a:endParaRPr lang="en-GB" dirty="0"/>
          </a:p>
        </p:txBody>
      </p:sp>
      <p:pic>
        <p:nvPicPr>
          <p:cNvPr id="5" name="Content Placeholder 4" descr="A purple square with a yellow circle&#10;&#10;Description automatically generated with medium confidence">
            <a:extLst>
              <a:ext uri="{FF2B5EF4-FFF2-40B4-BE49-F238E27FC236}">
                <a16:creationId xmlns:a16="http://schemas.microsoft.com/office/drawing/2014/main" id="{56AE6029-EADE-1949-A053-06750A93A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62" y="1561559"/>
            <a:ext cx="5759817" cy="4319634"/>
          </a:xfrm>
        </p:spPr>
      </p:pic>
      <p:pic>
        <p:nvPicPr>
          <p:cNvPr id="7" name="Picture 6" descr="A purple square with a green circle&#10;&#10;Description automatically generated">
            <a:extLst>
              <a:ext uri="{FF2B5EF4-FFF2-40B4-BE49-F238E27FC236}">
                <a16:creationId xmlns:a16="http://schemas.microsoft.com/office/drawing/2014/main" id="{982714C4-F518-0992-0735-722E1D997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2" y="1488258"/>
            <a:ext cx="5759817" cy="4319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1B7675-F10D-85A5-9B62-64F699E630BE}"/>
              </a:ext>
            </a:extLst>
          </p:cNvPr>
          <p:cNvSpPr txBox="1"/>
          <p:nvPr/>
        </p:nvSpPr>
        <p:spPr>
          <a:xfrm>
            <a:off x="7736083" y="2385215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no ionisation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C8E36-AE71-8F16-E03B-A2004C1E6423}"/>
              </a:ext>
            </a:extLst>
          </p:cNvPr>
          <p:cNvSpPr txBox="1"/>
          <p:nvPr/>
        </p:nvSpPr>
        <p:spPr>
          <a:xfrm>
            <a:off x="993161" y="2385215"/>
            <a:ext cx="11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ionisation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C957B-0B40-0637-6F05-BF74375D8895}"/>
              </a:ext>
            </a:extLst>
          </p:cNvPr>
          <p:cNvSpPr txBox="1"/>
          <p:nvPr/>
        </p:nvSpPr>
        <p:spPr>
          <a:xfrm>
            <a:off x="4329385" y="6190944"/>
            <a:ext cx="32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Argon; 0.4bar (rescaled); 150mW</a:t>
            </a:r>
          </a:p>
        </p:txBody>
      </p:sp>
    </p:spTree>
    <p:extLst>
      <p:ext uri="{BB962C8B-B14F-4D97-AF65-F5344CB8AC3E}">
        <p14:creationId xmlns:p14="http://schemas.microsoft.com/office/powerpoint/2010/main" val="23562614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1F6A-E8D7-19F2-D007-4873FA63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Neon self-defocusing</a:t>
            </a:r>
          </a:p>
        </p:txBody>
      </p:sp>
      <p:pic>
        <p:nvPicPr>
          <p:cNvPr id="5" name="Content Placeholder 4" descr="A rainbow colored image of a number&#10;&#10;Description automatically generated with medium confidence">
            <a:extLst>
              <a:ext uri="{FF2B5EF4-FFF2-40B4-BE49-F238E27FC236}">
                <a16:creationId xmlns:a16="http://schemas.microsoft.com/office/drawing/2014/main" id="{B3C951ED-6C4D-2E78-B059-9DCACE352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3" y="1520560"/>
            <a:ext cx="5759817" cy="4319634"/>
          </a:xfrm>
        </p:spPr>
      </p:pic>
      <p:pic>
        <p:nvPicPr>
          <p:cNvPr id="7" name="Picture 6" descr="A rainbow colored circle with numbers&#10;&#10;Description automatically generated with medium confidence">
            <a:extLst>
              <a:ext uri="{FF2B5EF4-FFF2-40B4-BE49-F238E27FC236}">
                <a16:creationId xmlns:a16="http://schemas.microsoft.com/office/drawing/2014/main" id="{1F3C0381-A3B6-0A0A-42BA-955724852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90" y="1501510"/>
            <a:ext cx="5759817" cy="4319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DCE8EC-06A8-EC48-3CA3-86AEAF7AE7BC}"/>
              </a:ext>
            </a:extLst>
          </p:cNvPr>
          <p:cNvSpPr txBox="1"/>
          <p:nvPr/>
        </p:nvSpPr>
        <p:spPr>
          <a:xfrm>
            <a:off x="1445176" y="220746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1.0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F8DE4-33CB-E271-9752-BAAD6AD937A3}"/>
              </a:ext>
            </a:extLst>
          </p:cNvPr>
          <p:cNvSpPr txBox="1"/>
          <p:nvPr/>
        </p:nvSpPr>
        <p:spPr>
          <a:xfrm>
            <a:off x="7490253" y="220746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6.0 bar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50EC7-59B6-D262-7976-4F99D45C2D1E}"/>
              </a:ext>
            </a:extLst>
          </p:cNvPr>
          <p:cNvSpPr txBox="1"/>
          <p:nvPr/>
        </p:nvSpPr>
        <p:spPr>
          <a:xfrm>
            <a:off x="4096119" y="6025699"/>
            <a:ext cx="339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Neon; rescaled pressures; 400mW</a:t>
            </a:r>
          </a:p>
        </p:txBody>
      </p:sp>
    </p:spTree>
    <p:extLst>
      <p:ext uri="{BB962C8B-B14F-4D97-AF65-F5344CB8AC3E}">
        <p14:creationId xmlns:p14="http://schemas.microsoft.com/office/powerpoint/2010/main" val="13901231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E468-99D4-5AEC-D1E2-A6249059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A2503-2A23-339F-BAF2-03D27DE6A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Submitted report </a:t>
            </a:r>
          </a:p>
          <a:p>
            <a:r>
              <a:rPr lang="en-GB" dirty="0"/>
              <a:t>Final meeting with Francesca today</a:t>
            </a:r>
          </a:p>
          <a:p>
            <a:r>
              <a:rPr lang="en-GB" dirty="0"/>
              <a:t>Will return access cards and transducer to Patricia on Thursday </a:t>
            </a:r>
          </a:p>
          <a:p>
            <a:r>
              <a:rPr lang="en-GB" dirty="0"/>
              <a:t>IT access should be retained until 30 September (?), can use my university’s cluster to run the simulations if not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5336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D90218B9-363C-F4E6-FECC-A77FF7A9D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9"/>
            <a:ext cx="12192000" cy="6830281"/>
          </a:xfrm>
          <a:prstGeom prst="rect">
            <a:avLst/>
          </a:prstGeom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7880" y="819121"/>
            <a:ext cx="11375640" cy="21993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800" b="1" strike="noStrike" spc="-1" dirty="0">
                <a:solidFill>
                  <a:srgbClr val="009FDF"/>
                </a:solidFill>
                <a:latin typeface="Arial"/>
              </a:rPr>
              <a:t>Modelling of nonlinear light up-conversion from intense femtosecond laser pulses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07880" y="3225043"/>
            <a:ext cx="11375640" cy="152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DESY </a:t>
            </a:r>
            <a:r>
              <a:rPr lang="en-US" sz="1800" b="1" spc="-1" dirty="0">
                <a:solidFill>
                  <a:srgbClr val="F18F1F"/>
                </a:solidFill>
                <a:latin typeface="Arial"/>
              </a:rPr>
              <a:t>Summer Student </a:t>
            </a:r>
            <a:r>
              <a:rPr lang="en-US" sz="1800" b="1" strike="noStrike" spc="-1" dirty="0" err="1">
                <a:solidFill>
                  <a:srgbClr val="F18F1F"/>
                </a:solidFill>
                <a:latin typeface="Arial"/>
              </a:rPr>
              <a:t>Programme</a:t>
            </a: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 2023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Project Presentation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14360" y="4286434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Group: CFEL-ATTO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Supervisor: </a:t>
            </a:r>
            <a:r>
              <a:rPr lang="en-US" sz="1800" i="1" spc="-1" dirty="0" err="1">
                <a:solidFill>
                  <a:srgbClr val="000000"/>
                </a:solidFill>
                <a:latin typeface="Arial"/>
              </a:rPr>
              <a:t>Josina</a:t>
            </a: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 Hahne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07880" y="4948261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0" algn="ctr">
              <a:spcBef>
                <a:spcPts val="1417"/>
              </a:spcBef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David Amorim (University of Glasgow)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1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Motivation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145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9B994-F1BC-0532-18D1-979503CF2677}"/>
              </a:ext>
            </a:extLst>
          </p:cNvPr>
          <p:cNvSpPr txBox="1"/>
          <p:nvPr/>
        </p:nvSpPr>
        <p:spPr>
          <a:xfrm>
            <a:off x="390328" y="1199535"/>
            <a:ext cx="615976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CFEL-ATTO group uses THG of few-femtosecond NIR laser pulses in a gas cell to generate ultrashort UV pulses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aim of this project was to produce simulations of the THG process to: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Reproduce the experimental conditions in the gas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Study the effects and parameters shaping UV generation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Compare the new gas chip to the old (2019) gas cell</a:t>
            </a:r>
          </a:p>
          <a:p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0E74F-2707-4E8A-95D6-D392F43735AD}"/>
              </a:ext>
            </a:extLst>
          </p:cNvPr>
          <p:cNvSpPr txBox="1"/>
          <p:nvPr/>
        </p:nvSpPr>
        <p:spPr>
          <a:xfrm>
            <a:off x="6869772" y="5751871"/>
            <a:ext cx="532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</a:t>
            </a:r>
            <a:r>
              <a:rPr lang="en-GB" dirty="0"/>
              <a:t>: the fused silica chip used for gas confinement. </a:t>
            </a:r>
            <a:r>
              <a:rPr lang="en-GB" sz="1400" dirty="0"/>
              <a:t>Reproduced from </a:t>
            </a:r>
            <a:r>
              <a:rPr lang="en-GB" sz="1400" dirty="0" err="1"/>
              <a:t>Josina</a:t>
            </a:r>
            <a:r>
              <a:rPr lang="en-GB" sz="1400" dirty="0"/>
              <a:t> Hahne’s master’s thesis defence</a:t>
            </a:r>
            <a:endParaRPr lang="en-GB" dirty="0"/>
          </a:p>
        </p:txBody>
      </p:sp>
      <p:pic>
        <p:nvPicPr>
          <p:cNvPr id="9" name="Picture 8" descr="A diagram of a gas pump&#10;&#10;Description automatically generated">
            <a:extLst>
              <a:ext uri="{FF2B5EF4-FFF2-40B4-BE49-F238E27FC236}">
                <a16:creationId xmlns:a16="http://schemas.microsoft.com/office/drawing/2014/main" id="{571B4DBF-6363-3926-AD15-8DF58D6D2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72" y="904477"/>
            <a:ext cx="4288856" cy="47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75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2. Background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146</a:t>
            </a:fld>
            <a:endParaRPr lang="en-GB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/>
              <p:nvPr/>
            </p:nvSpPr>
            <p:spPr>
              <a:xfrm>
                <a:off x="455645" y="1423342"/>
                <a:ext cx="10917206" cy="401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n-lt"/>
                  </a:rPr>
                  <a:t>The simulations were produced using the </a:t>
                </a: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i="1" dirty="0">
                    <a:latin typeface="+mn-lt"/>
                  </a:rPr>
                  <a:t> </a:t>
                </a:r>
                <a:r>
                  <a:rPr lang="en-GB" sz="2400" dirty="0">
                    <a:latin typeface="+mn-lt"/>
                  </a:rPr>
                  <a:t>propagation solver [1], which formed the basis of a software package produced for the project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dirty="0">
                    <a:latin typeface="+mn-lt"/>
                  </a:rPr>
                  <a:t> numerically solves the unidirectional pulse propagation equation, which is derived without a</a:t>
                </a:r>
                <a:r>
                  <a:rPr lang="en-GB" sz="2400" dirty="0"/>
                  <a:t> slowly-varying envelope approximation [2]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nonlinear polarisation response in </a:t>
                </a:r>
                <a:r>
                  <a:rPr lang="en-GB" sz="2400" i="1" dirty="0" err="1"/>
                  <a:t>Luna.jl</a:t>
                </a:r>
                <a:r>
                  <a:rPr lang="en-GB" sz="2400" dirty="0"/>
                  <a:t> considers the Kerr effect as well as photo-ionisation: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𝑁𝐿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𝐾𝑒𝑟𝑟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𝑖𝑜𝑛</m:t>
                        </m:r>
                      </m:sup>
                    </m:sSup>
                  </m:oMath>
                </a14:m>
                <a:r>
                  <a:rPr lang="en-GB" sz="2400" dirty="0"/>
                  <a:t>, with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n-lt"/>
                </a:endParaRPr>
              </a:p>
              <a:p>
                <a:endParaRPr lang="en-GB" sz="2600" dirty="0">
                  <a:latin typeface="+mn-lt"/>
                </a:endParaRPr>
              </a:p>
              <a:p>
                <a:endParaRPr lang="en-GB" dirty="0">
                  <a:latin typeface="+mn-lt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45" y="1423342"/>
                <a:ext cx="10917206" cy="4013022"/>
              </a:xfrm>
              <a:prstGeom prst="rect">
                <a:avLst/>
              </a:prstGeom>
              <a:blipFill>
                <a:blip r:embed="rId3"/>
                <a:stretch>
                  <a:fillRect l="-782" t="-1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/>
              <p:nvPr/>
            </p:nvSpPr>
            <p:spPr>
              <a:xfrm>
                <a:off x="2868879" y="4145005"/>
                <a:ext cx="3631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𝐾𝑒𝑟𝑟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879" y="4145005"/>
                <a:ext cx="3631379" cy="39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/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nary>
                        <m:nary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0719D8-0E0A-DC86-4101-28B3B7B8981D}"/>
              </a:ext>
            </a:extLst>
          </p:cNvPr>
          <p:cNvSpPr txBox="1"/>
          <p:nvPr/>
        </p:nvSpPr>
        <p:spPr>
          <a:xfrm>
            <a:off x="10189792" y="4972993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937A8-C865-A68B-CF65-EC3F12E3B9DE}"/>
              </a:ext>
            </a:extLst>
          </p:cNvPr>
          <p:cNvSpPr txBox="1"/>
          <p:nvPr/>
        </p:nvSpPr>
        <p:spPr>
          <a:xfrm>
            <a:off x="8147329" y="4141232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/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is the ionisation potential,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GB" dirty="0"/>
                  <a:t> is the number of free electrons and all other symbols have their usual meaning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blipFill>
                <a:blip r:embed="rId6"/>
                <a:stretch>
                  <a:fillRect l="-749" t="-4587" b="-146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1071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3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</a:t>
            </a:r>
            <a:r>
              <a:rPr lang="en-US" b="1" spc="-1" dirty="0">
                <a:solidFill>
                  <a:srgbClr val="009FDF"/>
                </a:solidFill>
                <a:latin typeface="Arial"/>
              </a:rPr>
              <a:t>Simulation inputs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9959" y="6509709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147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B5C5F-C46B-1802-3591-D41672ECEFD7}"/>
              </a:ext>
            </a:extLst>
          </p:cNvPr>
          <p:cNvSpPr txBox="1"/>
          <p:nvPr/>
        </p:nvSpPr>
        <p:spPr>
          <a:xfrm>
            <a:off x="222379" y="1176830"/>
            <a:ext cx="606910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simulation input was based on measured data, as far as possible: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Time-intensity data of the NIR input beam is read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The spatial profile of the input beam is assumed to be a Gaussian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The gas density profile in the central interaction region is approximated using a gradient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While a variety of gases, pressures, and input powers can be simulated, this presentation focusses on Argon and Neon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577D9-3CA5-5E66-A262-993613DB7583}"/>
              </a:ext>
            </a:extLst>
          </p:cNvPr>
          <p:cNvSpPr txBox="1"/>
          <p:nvPr/>
        </p:nvSpPr>
        <p:spPr>
          <a:xfrm>
            <a:off x="7125408" y="28398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2</a:t>
            </a:r>
            <a:r>
              <a:rPr lang="en-GB" dirty="0"/>
              <a:t>: NIR input pulse in the time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/>
              <p:nvPr/>
            </p:nvSpPr>
            <p:spPr>
              <a:xfrm>
                <a:off x="298582" y="4502020"/>
                <a:ext cx="5813450" cy="669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82" y="4502020"/>
                <a:ext cx="5813450" cy="669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F5698D-197D-D1A3-3B95-E2D390412FD0}"/>
              </a:ext>
            </a:extLst>
          </p:cNvPr>
          <p:cNvSpPr txBox="1"/>
          <p:nvPr/>
        </p:nvSpPr>
        <p:spPr>
          <a:xfrm>
            <a:off x="6211448" y="458108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AAC93-3B5B-522C-9BF0-66C994AD259F}"/>
              </a:ext>
            </a:extLst>
          </p:cNvPr>
          <p:cNvSpPr txBox="1"/>
          <p:nvPr/>
        </p:nvSpPr>
        <p:spPr>
          <a:xfrm>
            <a:off x="6992807" y="6085338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3</a:t>
            </a:r>
            <a:r>
              <a:rPr lang="en-GB" dirty="0"/>
              <a:t>: gradient model of the gas distribution</a:t>
            </a:r>
          </a:p>
        </p:txBody>
      </p:sp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5505A3F-95FB-ABBF-962C-E831A7802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7" y="3186927"/>
            <a:ext cx="3840203" cy="28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6228F6-0209-F8C4-E0ED-06D3E8F2E7B1}"/>
              </a:ext>
            </a:extLst>
          </p:cNvPr>
          <p:cNvSpPr/>
          <p:nvPr/>
        </p:nvSpPr>
        <p:spPr>
          <a:xfrm>
            <a:off x="9608820" y="449580"/>
            <a:ext cx="243840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 descr="A red line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225B65FC-48B1-5DB7-B9A3-296000AE5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6" y="-72597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38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148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person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30062CC2-C69A-35C0-2B83-4BC8A761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6" y="1494815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7462" y="5758951"/>
            <a:ext cx="594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4</a:t>
            </a:r>
            <a:r>
              <a:rPr lang="en-GB" dirty="0"/>
              <a:t>: Normalised UV output energies for Argon with 150mW</a:t>
            </a:r>
          </a:p>
          <a:p>
            <a:r>
              <a:rPr lang="en-GB" dirty="0"/>
              <a:t>input beam power. Simulation pressures are rescaled.</a:t>
            </a:r>
          </a:p>
        </p:txBody>
      </p:sp>
      <p:pic>
        <p:nvPicPr>
          <p:cNvPr id="13" name="Picture 12" descr="A graph of a pressure&#10;&#10;Description automatically generated">
            <a:extLst>
              <a:ext uri="{FF2B5EF4-FFF2-40B4-BE49-F238E27FC236}">
                <a16:creationId xmlns:a16="http://schemas.microsoft.com/office/drawing/2014/main" id="{2EF06A28-14AA-284A-8775-E427F0EC8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99" y="1467311"/>
            <a:ext cx="5759817" cy="4319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3" y="1032043"/>
            <a:ext cx="11319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simulated UV energies qualitatively reproduce experimental trends, although energy values are overestimated by a factor of 10 and pressures must be rescaled (factor 2.5):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597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5</a:t>
            </a:r>
            <a:r>
              <a:rPr lang="en-GB" dirty="0"/>
              <a:t>: Normalised UV output energies for Neon with 400mW</a:t>
            </a:r>
          </a:p>
          <a:p>
            <a:r>
              <a:rPr lang="en-GB" dirty="0"/>
              <a:t>input beam power. Simulation pressures are rescaled.</a:t>
            </a:r>
          </a:p>
        </p:txBody>
      </p:sp>
    </p:spTree>
    <p:extLst>
      <p:ext uri="{BB962C8B-B14F-4D97-AF65-F5344CB8AC3E}">
        <p14:creationId xmlns:p14="http://schemas.microsoft.com/office/powerpoint/2010/main" val="9094518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149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mountain&#10;&#10;Description automatically generated">
            <a:extLst>
              <a:ext uri="{FF2B5EF4-FFF2-40B4-BE49-F238E27FC236}">
                <a16:creationId xmlns:a16="http://schemas.microsoft.com/office/drawing/2014/main" id="{148304B6-77E5-216F-0C5B-ED1B15267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5" y="1506323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407880" y="5777465"/>
            <a:ext cx="537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6</a:t>
            </a:r>
            <a:r>
              <a:rPr lang="en-GB" dirty="0"/>
              <a:t>: UV output spectra for Argon with 150mW</a:t>
            </a:r>
          </a:p>
          <a:p>
            <a:r>
              <a:rPr lang="en-GB" dirty="0"/>
              <a:t>input beam power and 0.4bar rescaled central 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525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7</a:t>
            </a:r>
            <a:r>
              <a:rPr lang="en-GB" dirty="0"/>
              <a:t>: UV output spectra for Neon with 400mW input beam power and 2.0bar rescaled central pressure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2" y="1032043"/>
            <a:ext cx="10890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Using rescaled pressures, the simulated UV spectra agree reasonably well with experiment:</a:t>
            </a: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8C65EFFE-F2FD-5131-DA8A-40A27F02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56" y="1415981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9951-4CBF-65A9-7DE1-A81F2DCC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46A8-5459-C90C-A9EF-1194302A0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For some pressures (~0.4bar) there is fairly good agreement between the measurements and the simulations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At high and low pressures, simulations and data diverge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Possible reason: </a:t>
            </a:r>
            <a:r>
              <a:rPr lang="en-GB" b="1" dirty="0">
                <a:solidFill>
                  <a:srgbClr val="002060"/>
                </a:solidFill>
              </a:rPr>
              <a:t>breakdown of pressure gradient model</a:t>
            </a:r>
            <a:endParaRPr lang="en-GB" dirty="0">
              <a:solidFill>
                <a:srgbClr val="00206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/>
              <a:t>Try using COMSOL simulations of gas density instead?!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Alternative reason: nonlinear model incomplete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2157738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20" y="200359"/>
            <a:ext cx="8609698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150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C7B95-C893-4E86-2AD5-910D521A44B1}"/>
              </a:ext>
            </a:extLst>
          </p:cNvPr>
          <p:cNvSpPr txBox="1"/>
          <p:nvPr/>
        </p:nvSpPr>
        <p:spPr>
          <a:xfrm>
            <a:off x="1011719" y="4522725"/>
            <a:ext cx="331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8</a:t>
            </a:r>
            <a:r>
              <a:rPr lang="en-GB" dirty="0"/>
              <a:t>: UV output spectra at different rescaled central pressures. Left column: Argon (150mW), right column: Neon (400mW). Upper row: simulations, bottom row: 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2FB5D-77BE-719D-3DCD-328636353098}"/>
              </a:ext>
            </a:extLst>
          </p:cNvPr>
          <p:cNvSpPr txBox="1"/>
          <p:nvPr/>
        </p:nvSpPr>
        <p:spPr>
          <a:xfrm>
            <a:off x="455644" y="1235197"/>
            <a:ext cx="3528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Across different (rescaled) pressures, general spectral trends can be reproduced:</a:t>
            </a:r>
          </a:p>
        </p:txBody>
      </p:sp>
      <p:pic>
        <p:nvPicPr>
          <p:cNvPr id="9" name="Picture 8" descr="A graph of a flame&#10;&#10;Description automatically generated with medium confidence">
            <a:extLst>
              <a:ext uri="{FF2B5EF4-FFF2-40B4-BE49-F238E27FC236}">
                <a16:creationId xmlns:a16="http://schemas.microsoft.com/office/drawing/2014/main" id="{9EEAEDEE-A106-2D3D-C655-E934E32C7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64" y="760809"/>
            <a:ext cx="3840203" cy="2880000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B3BEAF8-E22F-9F84-B26F-F6EEC8919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9" y="769217"/>
            <a:ext cx="3840203" cy="288000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80B451D-3AB8-19CC-0ED5-B74B20460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96" y="3564701"/>
            <a:ext cx="3840203" cy="288000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7D2ADD-E649-DF24-DD2B-2CCB73AB9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8" y="3556293"/>
            <a:ext cx="3840203" cy="28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7EE19-381F-1DDA-0A82-A1B15366F8B1}"/>
              </a:ext>
            </a:extLst>
          </p:cNvPr>
          <p:cNvSpPr txBox="1"/>
          <p:nvPr/>
        </p:nvSpPr>
        <p:spPr>
          <a:xfrm>
            <a:off x="4858569" y="389710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(meas.)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55F97-EA06-F836-BA3E-EECAD320FEE3}"/>
              </a:ext>
            </a:extLst>
          </p:cNvPr>
          <p:cNvSpPr txBox="1"/>
          <p:nvPr/>
        </p:nvSpPr>
        <p:spPr>
          <a:xfrm>
            <a:off x="4858569" y="106619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(sim.)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67883-026C-B861-FE10-845D627BF2DE}"/>
              </a:ext>
            </a:extLst>
          </p:cNvPr>
          <p:cNvSpPr txBox="1"/>
          <p:nvPr/>
        </p:nvSpPr>
        <p:spPr>
          <a:xfrm>
            <a:off x="9797573" y="562637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(meas.)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793C6-B2DB-0CE9-C63A-5559B209891E}"/>
              </a:ext>
            </a:extLst>
          </p:cNvPr>
          <p:cNvSpPr txBox="1"/>
          <p:nvPr/>
        </p:nvSpPr>
        <p:spPr>
          <a:xfrm>
            <a:off x="9797572" y="277993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(sim.)</a:t>
            </a:r>
          </a:p>
        </p:txBody>
      </p:sp>
    </p:spTree>
    <p:extLst>
      <p:ext uri="{BB962C8B-B14F-4D97-AF65-F5344CB8AC3E}">
        <p14:creationId xmlns:p14="http://schemas.microsoft.com/office/powerpoint/2010/main" val="5256206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 Self-defocusing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151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A5647-1A90-E7B6-B4BB-5133B675E24B}"/>
              </a:ext>
            </a:extLst>
          </p:cNvPr>
          <p:cNvSpPr txBox="1"/>
          <p:nvPr/>
        </p:nvSpPr>
        <p:spPr>
          <a:xfrm>
            <a:off x="211099" y="1174982"/>
            <a:ext cx="42955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show that ionisation-induced self-defocusing at the trailing edge contributes to pulse compression, in qualitative agreement with literature [3]: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D8651-C708-7A10-D8A6-3298F0FA190B}"/>
              </a:ext>
            </a:extLst>
          </p:cNvPr>
          <p:cNvSpPr txBox="1"/>
          <p:nvPr/>
        </p:nvSpPr>
        <p:spPr>
          <a:xfrm>
            <a:off x="2358892" y="4703115"/>
            <a:ext cx="3550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</a:t>
            </a:r>
            <a:r>
              <a:rPr lang="en-GB" dirty="0"/>
              <a:t>: NIR (top row) and UV (middle and bottom rows) output beams with (left column) and without (right column) ionisation using Argon at 150mW NIR power and 0.4bar rescaled central pressure</a:t>
            </a:r>
          </a:p>
        </p:txBody>
      </p:sp>
      <p:pic>
        <p:nvPicPr>
          <p:cNvPr id="10" name="Picture 9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A3E2C22-310F-3A29-2480-6DC438170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33" y="2247617"/>
            <a:ext cx="2880152" cy="2160000"/>
          </a:xfrm>
          <a:prstGeom prst="rect">
            <a:avLst/>
          </a:prstGeom>
        </p:spPr>
      </p:pic>
      <p:pic>
        <p:nvPicPr>
          <p:cNvPr id="14" name="Picture 13" descr="A rainbow colored circle with numbers and lines&#10;&#10;Description automatically generated">
            <a:extLst>
              <a:ext uri="{FF2B5EF4-FFF2-40B4-BE49-F238E27FC236}">
                <a16:creationId xmlns:a16="http://schemas.microsoft.com/office/drawing/2014/main" id="{7916A7B8-EAA8-C3A7-F498-73A402B33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10" y="2260263"/>
            <a:ext cx="2880152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4A4B6A-BF0D-5335-8095-81E74445D9D7}"/>
              </a:ext>
            </a:extLst>
          </p:cNvPr>
          <p:cNvSpPr txBox="1"/>
          <p:nvPr/>
        </p:nvSpPr>
        <p:spPr>
          <a:xfrm>
            <a:off x="10147856" y="372361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no ion.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4F8D4DD-36C2-E307-3AD9-968E14D8C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44" y="4264911"/>
            <a:ext cx="2880153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7FB24-E128-9217-50D4-3A923A8E0DAC}"/>
              </a:ext>
            </a:extLst>
          </p:cNvPr>
          <p:cNvSpPr txBox="1"/>
          <p:nvPr/>
        </p:nvSpPr>
        <p:spPr>
          <a:xfrm>
            <a:off x="7820031" y="558276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ion.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2" name="Picture 21" descr="A graph of a graph&#10;&#10;Description automatically generated">
            <a:extLst>
              <a:ext uri="{FF2B5EF4-FFF2-40B4-BE49-F238E27FC236}">
                <a16:creationId xmlns:a16="http://schemas.microsoft.com/office/drawing/2014/main" id="{D1658D1B-4A92-6D61-3A5D-1B1390B10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408" y="4264911"/>
            <a:ext cx="2880152" cy="2160000"/>
          </a:xfrm>
          <a:prstGeom prst="rect">
            <a:avLst/>
          </a:prstGeom>
        </p:spPr>
      </p:pic>
      <p:pic>
        <p:nvPicPr>
          <p:cNvPr id="24" name="Picture 23" descr="A rainbow colored circle with numbers&#10;&#10;Description automatically generated with medium confidence">
            <a:extLst>
              <a:ext uri="{FF2B5EF4-FFF2-40B4-BE49-F238E27FC236}">
                <a16:creationId xmlns:a16="http://schemas.microsoft.com/office/drawing/2014/main" id="{E75347D7-2B76-AA85-3FC6-326C1DCCE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62" y="275038"/>
            <a:ext cx="2880153" cy="2160000"/>
          </a:xfrm>
          <a:prstGeom prst="rect">
            <a:avLst/>
          </a:prstGeom>
        </p:spPr>
      </p:pic>
      <p:pic>
        <p:nvPicPr>
          <p:cNvPr id="26" name="Picture 25" descr="A rainbow colored circle with numbers&#10;&#10;Description automatically generated">
            <a:extLst>
              <a:ext uri="{FF2B5EF4-FFF2-40B4-BE49-F238E27FC236}">
                <a16:creationId xmlns:a16="http://schemas.microsoft.com/office/drawing/2014/main" id="{F1BC6155-CA71-2D61-2516-FD71E92F30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63" y="275038"/>
            <a:ext cx="2880153" cy="216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550061-33BB-9FCB-F4CD-783828763B47}"/>
              </a:ext>
            </a:extLst>
          </p:cNvPr>
          <p:cNvSpPr txBox="1"/>
          <p:nvPr/>
        </p:nvSpPr>
        <p:spPr>
          <a:xfrm>
            <a:off x="7543223" y="375707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5790B-7920-ABC3-9C0D-85A8129D452D}"/>
              </a:ext>
            </a:extLst>
          </p:cNvPr>
          <p:cNvSpPr txBox="1"/>
          <p:nvPr/>
        </p:nvSpPr>
        <p:spPr>
          <a:xfrm>
            <a:off x="7543222" y="179050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NIR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78AF76-E587-C05E-9CDD-815D3C1615B4}"/>
              </a:ext>
            </a:extLst>
          </p:cNvPr>
          <p:cNvSpPr txBox="1"/>
          <p:nvPr/>
        </p:nvSpPr>
        <p:spPr>
          <a:xfrm>
            <a:off x="10449548" y="525694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no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08E51B-04D6-2083-D1E1-6F34E9121F18}"/>
              </a:ext>
            </a:extLst>
          </p:cNvPr>
          <p:cNvSpPr txBox="1"/>
          <p:nvPr/>
        </p:nvSpPr>
        <p:spPr>
          <a:xfrm>
            <a:off x="10244036" y="177814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NIR no ion.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618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.III Effects of chirp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152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0B460-199C-81DC-585A-250C34B2710C}"/>
              </a:ext>
            </a:extLst>
          </p:cNvPr>
          <p:cNvSpPr txBox="1"/>
          <p:nvPr/>
        </p:nvSpPr>
        <p:spPr>
          <a:xfrm>
            <a:off x="211099" y="1174982"/>
            <a:ext cx="4295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indicate that using chirped input pulses could potentially improve UV pulse properties: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CA60-8EF7-3C0C-88CC-B068800E9AD0}"/>
              </a:ext>
            </a:extLst>
          </p:cNvPr>
          <p:cNvSpPr txBox="1"/>
          <p:nvPr/>
        </p:nvSpPr>
        <p:spPr>
          <a:xfrm>
            <a:off x="1186793" y="4704369"/>
            <a:ext cx="3569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10</a:t>
            </a:r>
            <a:r>
              <a:rPr lang="en-GB" dirty="0"/>
              <a:t>: UV output spectra and temporal profiles for different GVD values of the input pulse. Left column: Argon (150mW, 0.4bar), right column: Neon (400mW, 2.0bar); pressures rescaled</a:t>
            </a:r>
          </a:p>
        </p:txBody>
      </p:sp>
      <p:pic>
        <p:nvPicPr>
          <p:cNvPr id="16" name="Picture 1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69BC3CC-46D3-37EA-C114-E903DAB0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02" y="753489"/>
            <a:ext cx="3840203" cy="28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335291-541D-534A-F504-E283C6BE1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90" y="772151"/>
            <a:ext cx="3840203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418BA-23E2-3025-137F-43BF1CBAE658}"/>
              </a:ext>
            </a:extLst>
          </p:cNvPr>
          <p:cNvSpPr txBox="1"/>
          <p:nvPr/>
        </p:nvSpPr>
        <p:spPr>
          <a:xfrm>
            <a:off x="7614612" y="252674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Ar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EB887-D3FE-7C51-134F-35DA2B39DE65}"/>
              </a:ext>
            </a:extLst>
          </p:cNvPr>
          <p:cNvSpPr txBox="1"/>
          <p:nvPr/>
        </p:nvSpPr>
        <p:spPr>
          <a:xfrm>
            <a:off x="11136086" y="264433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5" name="Picture 14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6CF144F0-C1F0-C1B2-460B-13A0A3EFC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8" y="3471493"/>
            <a:ext cx="3840203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C6C5D2-8A66-22A1-9C7D-5D9B74257D06}"/>
              </a:ext>
            </a:extLst>
          </p:cNvPr>
          <p:cNvSpPr txBox="1"/>
          <p:nvPr/>
        </p:nvSpPr>
        <p:spPr>
          <a:xfrm>
            <a:off x="11237750" y="529809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graph&#10;&#10;Description automatically generated">
            <a:extLst>
              <a:ext uri="{FF2B5EF4-FFF2-40B4-BE49-F238E27FC236}">
                <a16:creationId xmlns:a16="http://schemas.microsoft.com/office/drawing/2014/main" id="{A4695AF4-05AC-1364-F4A1-AC83A6D08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84" y="3471493"/>
            <a:ext cx="3840203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14FAD-D918-0413-C025-40F14AF02B51}"/>
              </a:ext>
            </a:extLst>
          </p:cNvPr>
          <p:cNvSpPr txBox="1"/>
          <p:nvPr/>
        </p:nvSpPr>
        <p:spPr>
          <a:xfrm>
            <a:off x="7614612" y="526438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Ar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502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153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5935652" y="5916984"/>
            <a:ext cx="586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12: </a:t>
            </a:r>
            <a:r>
              <a:rPr lang="en-GB" dirty="0"/>
              <a:t>Gas density distribution models for the old cell, the new chip and the gradient model, all at 2.0bar</a:t>
            </a:r>
          </a:p>
        </p:txBody>
      </p:sp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18CB857-2D80-4106-9546-B27F7FA4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638702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326072" y="1489367"/>
            <a:ext cx="50439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i="1" dirty="0"/>
              <a:t>COMSOL</a:t>
            </a:r>
            <a:r>
              <a:rPr lang="en-GB" sz="2400" dirty="0"/>
              <a:t> simulations for the gas density distribution of the new and old cell were produced (by </a:t>
            </a:r>
            <a:r>
              <a:rPr lang="en-GB" sz="2400" dirty="0" err="1"/>
              <a:t>Josina</a:t>
            </a:r>
            <a:r>
              <a:rPr lang="en-GB" sz="2400" dirty="0"/>
              <a:t> Hahne)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Currently, these models do not sufficiently consider interactions between gas molecules at high pressures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They do allow for a qualitative comparison of the new and the old cell, however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8" name="Picture 7" descr="A blue arrow pointing to a line&#10;&#10;Description automatically generated">
            <a:extLst>
              <a:ext uri="{FF2B5EF4-FFF2-40B4-BE49-F238E27FC236}">
                <a16:creationId xmlns:a16="http://schemas.microsoft.com/office/drawing/2014/main" id="{6D96301C-0A88-3B2A-3776-FE13D0E0AB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6" r="29446"/>
          <a:stretch/>
        </p:blipFill>
        <p:spPr>
          <a:xfrm>
            <a:off x="6342927" y="779166"/>
            <a:ext cx="4757195" cy="859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EF8AE-B0FF-8F85-97B1-7A31F2E3F47D}"/>
              </a:ext>
            </a:extLst>
          </p:cNvPr>
          <p:cNvSpPr txBox="1"/>
          <p:nvPr/>
        </p:nvSpPr>
        <p:spPr>
          <a:xfrm>
            <a:off x="5782149" y="1620040"/>
            <a:ext cx="62714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11: </a:t>
            </a:r>
            <a:r>
              <a:rPr lang="en-GB" dirty="0"/>
              <a:t>side view of the new chip </a:t>
            </a:r>
            <a:r>
              <a:rPr lang="en-GB" sz="1200" dirty="0"/>
              <a:t>Reproduced from </a:t>
            </a:r>
            <a:r>
              <a:rPr lang="en-GB" sz="1200" dirty="0" err="1"/>
              <a:t>Josina</a:t>
            </a:r>
            <a:r>
              <a:rPr lang="en-GB" sz="1200" dirty="0"/>
              <a:t> Hahne’s master’s thesis defence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0791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154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116913" y="5648672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13: </a:t>
            </a:r>
            <a:r>
              <a:rPr lang="en-GB" dirty="0"/>
              <a:t>UV output spectra with new and old gas cell for Argon at 150mW NIR power and 0.4bar rescaled central pressure</a:t>
            </a:r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BA19F2-9A5F-FD47-B863-ED23F0A63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069"/>
            <a:ext cx="5759817" cy="4319634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ED38F2E2-DBD5-F280-9EF0-09F9F4B1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17" y="1506323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455643" y="1032043"/>
            <a:ext cx="10087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simulations indicate that the new chip to delivers more intense UV pulses with broader spectra, in agreement with experiments: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62685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14: </a:t>
            </a:r>
            <a:r>
              <a:rPr lang="en-GB" dirty="0"/>
              <a:t>UV output spectra with new and old gas cell for Neon at 400mW NIR power and 2.0bar rescaled central pressure</a:t>
            </a:r>
          </a:p>
        </p:txBody>
      </p:sp>
    </p:spTree>
    <p:extLst>
      <p:ext uri="{BB962C8B-B14F-4D97-AF65-F5344CB8AC3E}">
        <p14:creationId xmlns:p14="http://schemas.microsoft.com/office/powerpoint/2010/main" val="39696229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155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47756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15: </a:t>
            </a:r>
            <a:r>
              <a:rPr lang="en-GB" dirty="0"/>
              <a:t>UV output spectra with new and old gas cell  and the gradient model for Argon at 150mW NIR power and 0.4bar rescaled central pressure</a:t>
            </a:r>
          </a:p>
        </p:txBody>
      </p:sp>
      <p:pic>
        <p:nvPicPr>
          <p:cNvPr id="8" name="Picture 7" descr="A graph of a mountain&#10;&#10;Description automatically generated">
            <a:extLst>
              <a:ext uri="{FF2B5EF4-FFF2-40B4-BE49-F238E27FC236}">
                <a16:creationId xmlns:a16="http://schemas.microsoft.com/office/drawing/2014/main" id="{CC538A6C-6C28-0AF0-A180-6DF9A5C3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017256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231D4-01A4-A5E4-0598-41689681935F}"/>
              </a:ext>
            </a:extLst>
          </p:cNvPr>
          <p:cNvSpPr txBox="1"/>
          <p:nvPr/>
        </p:nvSpPr>
        <p:spPr>
          <a:xfrm>
            <a:off x="304691" y="1548485"/>
            <a:ext cx="47936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Interestingly, the gradient distribution results in significantly more intense UV output despite being nearly identical to the old cell in the central interaction region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seems to indicate a large absorptive effect of the low-density regions outside the THG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49515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5. Discussion &amp; conclusion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156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6D243-34CC-30E0-32CC-7E0064A3ED29}"/>
              </a:ext>
            </a:extLst>
          </p:cNvPr>
          <p:cNvSpPr txBox="1"/>
          <p:nvPr/>
        </p:nvSpPr>
        <p:spPr>
          <a:xfrm>
            <a:off x="829938" y="1353449"/>
            <a:ext cx="1014130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THG simulations at their current stage resulted in some promising outputs, showing qualitative agreement with both experiment and literature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Some of the results shown will form part of a submission to </a:t>
            </a:r>
            <a:r>
              <a:rPr lang="en-GB" sz="2400" i="1" dirty="0" err="1"/>
              <a:t>JPhys</a:t>
            </a:r>
            <a:r>
              <a:rPr lang="en-GB" sz="2400" i="1" dirty="0"/>
              <a:t> Photonics</a:t>
            </a: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There is significant room for further improvements: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Base the spatial profile of the input beam on measured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Use </a:t>
            </a:r>
            <a:r>
              <a:rPr lang="en-GB" sz="2400" i="1" dirty="0"/>
              <a:t>COMSOL</a:t>
            </a:r>
            <a:r>
              <a:rPr lang="en-GB" sz="2400" dirty="0"/>
              <a:t> simulations to accurately model the gas distribution inside and outside the central interaction region</a:t>
            </a:r>
          </a:p>
          <a:p>
            <a:pPr lvl="1"/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 additional expansions, especially with regards to gas density modelling, the simulation code could in the future serve as the basis of a theoretical framework to complement experiments</a:t>
            </a:r>
          </a:p>
        </p:txBody>
      </p:sp>
    </p:spTree>
    <p:extLst>
      <p:ext uri="{BB962C8B-B14F-4D97-AF65-F5344CB8AC3E}">
        <p14:creationId xmlns:p14="http://schemas.microsoft.com/office/powerpoint/2010/main" val="178514943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6. Acknowledgments &amp; references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7283" y="6528371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157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0A4AD-CF04-9EA9-97D6-2D2B12460850}"/>
              </a:ext>
            </a:extLst>
          </p:cNvPr>
          <p:cNvSpPr txBox="1"/>
          <p:nvPr/>
        </p:nvSpPr>
        <p:spPr>
          <a:xfrm>
            <a:off x="664805" y="1279096"/>
            <a:ext cx="1051559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u="sng" dirty="0"/>
              <a:t>Acknowledgments</a:t>
            </a:r>
          </a:p>
          <a:p>
            <a:pPr marL="0" indent="0">
              <a:buNone/>
            </a:pPr>
            <a:r>
              <a:rPr lang="en-GB" sz="2400" dirty="0"/>
              <a:t>Thank you to </a:t>
            </a:r>
            <a:r>
              <a:rPr lang="en-GB" sz="2400" dirty="0" err="1"/>
              <a:t>Josina</a:t>
            </a:r>
            <a:r>
              <a:rPr lang="en-GB" sz="2400" dirty="0"/>
              <a:t> Hahne and Vincent </a:t>
            </a:r>
            <a:r>
              <a:rPr lang="en-GB" sz="2400" dirty="0" err="1"/>
              <a:t>Wanie</a:t>
            </a:r>
            <a:r>
              <a:rPr lang="en-GB" sz="2400" dirty="0"/>
              <a:t> for all their help with the project as well as to the rest of the CFEL-ATTO team for being so welcoming and friendly.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u="sng" dirty="0"/>
              <a:t>References</a:t>
            </a:r>
          </a:p>
          <a:p>
            <a:pPr marL="0" indent="0" algn="l">
              <a:buNone/>
            </a:pPr>
            <a:r>
              <a:rPr lang="en-GB" sz="2400" dirty="0"/>
              <a:t>[1] C. Brahms and J. C. Travers, “</a:t>
            </a:r>
            <a:r>
              <a:rPr lang="en-GB" sz="2400" i="1" dirty="0" err="1"/>
              <a:t>Luna.jl</a:t>
            </a:r>
            <a:r>
              <a:rPr lang="en-GB" sz="2400" dirty="0"/>
              <a:t>,” (2023); https://doi.org/10.5281/zenodo.8242646</a:t>
            </a:r>
          </a:p>
          <a:p>
            <a:pPr marL="0" indent="0" algn="l">
              <a:buNone/>
            </a:pPr>
            <a:r>
              <a:rPr lang="en-GB" sz="2400" dirty="0"/>
              <a:t>[2] M. </a:t>
            </a:r>
            <a:r>
              <a:rPr lang="en-GB" sz="2400" dirty="0" err="1"/>
              <a:t>Kolesik</a:t>
            </a:r>
            <a:r>
              <a:rPr lang="en-GB" sz="2400" dirty="0"/>
              <a:t> and J. V. Moloney, “</a:t>
            </a:r>
            <a:r>
              <a:rPr lang="en-GB" sz="2400" i="1" dirty="0"/>
              <a:t>Nonlinear optical pulse propagation simulation: From Maxwell’s to unidirectional equations</a:t>
            </a:r>
            <a:r>
              <a:rPr lang="en-GB" sz="2400" dirty="0"/>
              <a:t>,” Phys. Rev. E </a:t>
            </a:r>
            <a:r>
              <a:rPr lang="en-GB" sz="2400" b="1" dirty="0"/>
              <a:t>70</a:t>
            </a:r>
            <a:r>
              <a:rPr lang="en-GB" sz="2400" dirty="0"/>
              <a:t>, 036 604 (2004) </a:t>
            </a:r>
          </a:p>
          <a:p>
            <a:pPr marL="0" indent="0" algn="l">
              <a:buNone/>
            </a:pPr>
            <a:r>
              <a:rPr lang="en-GB" sz="2400" dirty="0"/>
              <a:t>[3] </a:t>
            </a:r>
            <a:r>
              <a:rPr lang="de-DE" sz="2400" dirty="0"/>
              <a:t>F. Reiter, U. Graf, </a:t>
            </a:r>
            <a:r>
              <a:rPr lang="en-GB" sz="2400" dirty="0"/>
              <a:t>et al. “</a:t>
            </a:r>
            <a:r>
              <a:rPr lang="en-GB" sz="2400" i="1" dirty="0"/>
              <a:t>Route to Attosecond Nonlinear Spectroscopy</a:t>
            </a:r>
            <a:r>
              <a:rPr lang="en-GB" sz="2400" dirty="0"/>
              <a:t>,” Phys. Rev. Lett. </a:t>
            </a:r>
            <a:r>
              <a:rPr lang="en-GB" sz="2400" b="1" dirty="0"/>
              <a:t>105</a:t>
            </a:r>
            <a:r>
              <a:rPr lang="en-GB" sz="2400" dirty="0"/>
              <a:t>, 243 902 (2010)</a:t>
            </a:r>
          </a:p>
        </p:txBody>
      </p:sp>
    </p:spTree>
    <p:extLst>
      <p:ext uri="{BB962C8B-B14F-4D97-AF65-F5344CB8AC3E}">
        <p14:creationId xmlns:p14="http://schemas.microsoft.com/office/powerpoint/2010/main" val="277262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546E-6D66-EBE5-A119-E3CB5985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Next steps?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341-9383-738B-EBE7-096D8DA74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342"/>
            <a:ext cx="10515600" cy="51521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COMSOL simulation data for gas density?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 up non-Gaussian spatial profile?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Measure CEO phase? 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more data?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pulses at different beam energies (75mW, 150mW, 300mW,…)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UV spectra at more beam energies and gas pressures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UV data for Neon</a:t>
            </a:r>
          </a:p>
        </p:txBody>
      </p:sp>
    </p:spTree>
    <p:extLst>
      <p:ext uri="{BB962C8B-B14F-4D97-AF65-F5344CB8AC3E}">
        <p14:creationId xmlns:p14="http://schemas.microsoft.com/office/powerpoint/2010/main" val="428519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3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09/08/2023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2984626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539F-B78E-31DA-EAA8-81990A28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A12C-DF9E-A686-3338-D5442484D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Since last week, over 30 different pressure scans were simulated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The following parameters were varied in the process: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Pressure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Input beam power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CEO phase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Ionisation (on/off)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Gas (Argon/Neon)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The raw data is available on </a:t>
            </a:r>
            <a:r>
              <a:rPr lang="en-GB" i="1" dirty="0" err="1"/>
              <a:t>Sync&amp;Share</a:t>
            </a:r>
            <a:endParaRPr lang="en-GB" i="1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93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6A4A-3CB3-7D30-3F31-85DE5FDC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B9CE-1DDF-54D7-FD1D-6635B1782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resulting  data has been analysed with respect to three main effects:</a:t>
            </a:r>
          </a:p>
          <a:p>
            <a:pPr marL="1028700" lvl="1" indent="-571500">
              <a:buAutoNum type="romanUcPeriod"/>
            </a:pPr>
            <a:r>
              <a:rPr lang="en-GB" dirty="0"/>
              <a:t>Saturation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GB" dirty="0"/>
              <a:t>Spectral profile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GB" dirty="0"/>
              <a:t>Beam profile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GB" dirty="0"/>
              <a:t>Self-steepening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Mostly focussed on the pulse properties at and around the saturation point</a:t>
            </a:r>
          </a:p>
          <a:p>
            <a:pPr marL="1028700" lvl="1" indent="-571500">
              <a:buFont typeface="+mj-lt"/>
              <a:buAutoNum type="romanUcPeriod"/>
            </a:pPr>
            <a:endParaRPr lang="en-GB" dirty="0"/>
          </a:p>
          <a:p>
            <a:r>
              <a:rPr lang="en-GB" i="1" dirty="0">
                <a:solidFill>
                  <a:srgbClr val="002060"/>
                </a:solidFill>
              </a:rPr>
              <a:t>This analysis is still incomplete, with many factors left to consider (e.g. position of beam focus in the cell…)</a:t>
            </a:r>
          </a:p>
        </p:txBody>
      </p:sp>
    </p:spTree>
    <p:extLst>
      <p:ext uri="{BB962C8B-B14F-4D97-AF65-F5344CB8AC3E}">
        <p14:creationId xmlns:p14="http://schemas.microsoft.com/office/powerpoint/2010/main" val="61576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E56C-0941-7207-6D20-0EC1D7AD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2EC68-5883-BBA7-4DBF-8ED67F83C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10144433" cy="46672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Created (private) project </a:t>
            </a:r>
            <a:r>
              <a:rPr lang="en-GB" sz="2800" dirty="0">
                <a:hlinkClick r:id="rId2"/>
              </a:rPr>
              <a:t>GitHub</a:t>
            </a:r>
            <a:r>
              <a:rPr lang="en-GB" sz="2800" dirty="0"/>
              <a:t>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Restructured code and updated output plots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Fixed errors in original version: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Hankel aperture radius should be 250µm, not 1mm</a:t>
            </a:r>
            <a:endParaRPr lang="en-GB" b="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Intensity plots in old code plot 133nm instead of 266nm</a:t>
            </a:r>
          </a:p>
          <a:p>
            <a:pPr marL="914400" lvl="2" indent="0">
              <a:buNone/>
            </a:pPr>
            <a:r>
              <a:rPr lang="en-GB" i="1" dirty="0"/>
              <a:t>(see next slide)</a:t>
            </a:r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i="1" dirty="0">
                <a:solidFill>
                  <a:srgbClr val="002060"/>
                </a:solidFill>
              </a:rPr>
              <a:t>Despite of changes, old runs could be reproduced (see </a:t>
            </a:r>
            <a:r>
              <a:rPr lang="en-GB" b="1" i="1" dirty="0" err="1">
                <a:solidFill>
                  <a:srgbClr val="002060"/>
                </a:solidFill>
              </a:rPr>
              <a:t>Sync&amp;Share</a:t>
            </a:r>
            <a:r>
              <a:rPr lang="en-GB" b="1" i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4898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SATURATION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2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orange lines&#10;&#10;Description automatically generated">
            <a:extLst>
              <a:ext uri="{FF2B5EF4-FFF2-40B4-BE49-F238E27FC236}">
                <a16:creationId xmlns:a16="http://schemas.microsoft.com/office/drawing/2014/main" id="{DF6EA0F5-1F1A-4000-34A3-CD17A2A7E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9" y="3429000"/>
            <a:ext cx="5143500" cy="3429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1791A1-9338-F633-FEF1-3AC3B30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Saturation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5BBD8F-6578-9101-A179-88DA8433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392561" cy="4585007"/>
          </a:xfrm>
        </p:spPr>
        <p:txBody>
          <a:bodyPr>
            <a:normAutofit/>
          </a:bodyPr>
          <a:lstStyle/>
          <a:p>
            <a:r>
              <a:rPr lang="en-GB" dirty="0"/>
              <a:t>At sufficiently high pressures, the simulation predicts a saturation in the UV energy </a:t>
            </a:r>
          </a:p>
          <a:p>
            <a:r>
              <a:rPr lang="en-GB" dirty="0"/>
              <a:t>Qualitatively, this agrees with experiments</a:t>
            </a:r>
          </a:p>
          <a:p>
            <a:r>
              <a:rPr lang="en-GB" i="1" dirty="0">
                <a:solidFill>
                  <a:srgbClr val="002060"/>
                </a:solidFill>
              </a:rPr>
              <a:t>However, simulated saturation energies and pressures are much higher!</a:t>
            </a:r>
          </a:p>
        </p:txBody>
      </p:sp>
      <p:pic>
        <p:nvPicPr>
          <p:cNvPr id="3" name="Picture 2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C10DB01D-AECE-9099-675C-8A6D6534B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9" y="-5115"/>
            <a:ext cx="5065653" cy="3799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54A0B-062E-1FA1-AEA7-CA20F1EA83E3}"/>
              </a:ext>
            </a:extLst>
          </p:cNvPr>
          <p:cNvSpPr txBox="1"/>
          <p:nvPr/>
        </p:nvSpPr>
        <p:spPr>
          <a:xfrm>
            <a:off x="10114741" y="1027906"/>
            <a:ext cx="112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simulated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016D8-9303-459D-F3AB-D4999945CC2F}"/>
              </a:ext>
            </a:extLst>
          </p:cNvPr>
          <p:cNvSpPr txBox="1"/>
          <p:nvPr/>
        </p:nvSpPr>
        <p:spPr>
          <a:xfrm>
            <a:off x="9550697" y="4133740"/>
            <a:ext cx="16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measured (same params) </a:t>
            </a:r>
          </a:p>
        </p:txBody>
      </p:sp>
    </p:spTree>
    <p:extLst>
      <p:ext uri="{BB962C8B-B14F-4D97-AF65-F5344CB8AC3E}">
        <p14:creationId xmlns:p14="http://schemas.microsoft.com/office/powerpoint/2010/main" val="4022248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D99-FA32-79CA-7E95-DA4D2C71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5" name="Content Placeholder 4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DD856994-528D-C848-71E0-59E9E616A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7" y="1343844"/>
            <a:ext cx="6027174" cy="4520381"/>
          </a:xfr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93CD5E3F-7E22-0378-6F4F-FE508DF0A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9324"/>
            <a:ext cx="6027174" cy="4520380"/>
          </a:xfrm>
          <a:prstGeom prst="rect">
            <a:avLst/>
          </a:prstGeom>
        </p:spPr>
      </p:pic>
      <p:pic>
        <p:nvPicPr>
          <p:cNvPr id="4" name="Picture 3" descr="A graph of a graph showing the peak of uv&#10;&#10;Description automatically generated with medium confidence">
            <a:extLst>
              <a:ext uri="{FF2B5EF4-FFF2-40B4-BE49-F238E27FC236}">
                <a16:creationId xmlns:a16="http://schemas.microsoft.com/office/drawing/2014/main" id="{C10809A9-ED09-4451-5E23-0AF751A9C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40" y="1228830"/>
            <a:ext cx="6324694" cy="4743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88FDF-2E8D-97B6-8AAD-EFEDFA8CFA37}"/>
              </a:ext>
            </a:extLst>
          </p:cNvPr>
          <p:cNvSpPr txBox="1"/>
          <p:nvPr/>
        </p:nvSpPr>
        <p:spPr>
          <a:xfrm>
            <a:off x="1622323" y="5894718"/>
            <a:ext cx="7633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Increasing the beam power increases the peak UV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There seems to be a threshold at roughly 1300nJ</a:t>
            </a:r>
          </a:p>
        </p:txBody>
      </p:sp>
    </p:spTree>
    <p:extLst>
      <p:ext uri="{BB962C8B-B14F-4D97-AF65-F5344CB8AC3E}">
        <p14:creationId xmlns:p14="http://schemas.microsoft.com/office/powerpoint/2010/main" val="255658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D99-FA32-79CA-7E95-DA4D2C71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8" name="Picture 7" descr="A graph of a graph showing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26449B51-754D-F8D8-8618-91229F34E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" y="1196932"/>
            <a:ext cx="6437389" cy="4828042"/>
          </a:xfrm>
          <a:prstGeom prst="rect">
            <a:avLst/>
          </a:prstGeom>
        </p:spPr>
      </p:pic>
      <p:pic>
        <p:nvPicPr>
          <p:cNvPr id="12" name="Picture 11" descr="A graph of a graph showing the peak of uv efficiency&#10;&#10;Description automatically generated with medium confidence">
            <a:extLst>
              <a:ext uri="{FF2B5EF4-FFF2-40B4-BE49-F238E27FC236}">
                <a16:creationId xmlns:a16="http://schemas.microsoft.com/office/drawing/2014/main" id="{53198F86-01D4-EB59-7817-22E479E20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11" y="1196932"/>
            <a:ext cx="6303863" cy="4727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3198C-6E72-67C2-FA12-6202FFFB7524}"/>
              </a:ext>
            </a:extLst>
          </p:cNvPr>
          <p:cNvSpPr txBox="1"/>
          <p:nvPr/>
        </p:nvSpPr>
        <p:spPr>
          <a:xfrm>
            <a:off x="1641988" y="5989632"/>
            <a:ext cx="8218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Increasing the beam power decreases the peak THG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This ensures the peak UV energy threshold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09121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FFE0-3076-1F10-53D8-1AC87BD7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E4A384FA-F5DE-BF2F-4CD4-E0D4F925D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46" y="1279321"/>
            <a:ext cx="6951406" cy="5213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37338-3B76-547F-4286-54B0B97A860E}"/>
              </a:ext>
            </a:extLst>
          </p:cNvPr>
          <p:cNvSpPr txBox="1"/>
          <p:nvPr/>
        </p:nvSpPr>
        <p:spPr>
          <a:xfrm>
            <a:off x="1136855" y="2116383"/>
            <a:ext cx="3942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Increasing the beam power decreases the saturation pressure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For high beam powers the simulations broke down at pressures beyond the saturation point</a:t>
            </a:r>
          </a:p>
        </p:txBody>
      </p:sp>
    </p:spTree>
    <p:extLst>
      <p:ext uri="{BB962C8B-B14F-4D97-AF65-F5344CB8AC3E}">
        <p14:creationId xmlns:p14="http://schemas.microsoft.com/office/powerpoint/2010/main" val="2282292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A4EB-61E2-2F20-4490-1C862EFD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 (Ne)</a:t>
            </a:r>
            <a:endParaRPr lang="en-GB" dirty="0"/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91AF756-7E5F-922E-C921-111680045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30" y="1216560"/>
            <a:ext cx="6213987" cy="4660491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7FBEE93-D476-4CED-EF06-295026D0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3" y="1275553"/>
            <a:ext cx="6056671" cy="4542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6F0B5E-CE08-B92D-35CA-A89C06A81E93}"/>
              </a:ext>
            </a:extLst>
          </p:cNvPr>
          <p:cNvSpPr txBox="1"/>
          <p:nvPr/>
        </p:nvSpPr>
        <p:spPr>
          <a:xfrm>
            <a:off x="969229" y="5969968"/>
            <a:ext cx="10548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Equivalent effects were observed for Neon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Energies, pressures, and beam powers involved are much higher than for Argon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83298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pic>
        <p:nvPicPr>
          <p:cNvPr id="3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3A33345-D69A-E088-21A2-C9F92A52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0838"/>
            <a:ext cx="6279315" cy="4709487"/>
          </a:xfrm>
          <a:prstGeom prst="rect">
            <a:avLst/>
          </a:prstGeom>
        </p:spPr>
      </p:pic>
      <p:pic>
        <p:nvPicPr>
          <p:cNvPr id="11" name="Content Placeholder 10" descr="A graph of uv light&#10;&#10;Description automatically generated with medium confidence">
            <a:extLst>
              <a:ext uri="{FF2B5EF4-FFF2-40B4-BE49-F238E27FC236}">
                <a16:creationId xmlns:a16="http://schemas.microsoft.com/office/drawing/2014/main" id="{CFE79AA0-78D1-21F5-40F7-78117DAB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3" y="1260839"/>
            <a:ext cx="6279314" cy="4709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-41076" y="5744185"/>
            <a:ext cx="12673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Saturation sets in even when the ionisation response is turned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Without ionisation, peak energies and efficiencies are significantly higher; saturation pressure is largely unaffected</a:t>
            </a:r>
          </a:p>
        </p:txBody>
      </p:sp>
    </p:spTree>
    <p:extLst>
      <p:ext uri="{BB962C8B-B14F-4D97-AF65-F5344CB8AC3E}">
        <p14:creationId xmlns:p14="http://schemas.microsoft.com/office/powerpoint/2010/main" val="175066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A graph of a graph showing the difference between uv and uv&#10;&#10;Description automatically generated">
            <a:extLst>
              <a:ext uri="{FF2B5EF4-FFF2-40B4-BE49-F238E27FC236}">
                <a16:creationId xmlns:a16="http://schemas.microsoft.com/office/drawing/2014/main" id="{3D7ED470-9C5C-89DA-094E-2D42131F7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03" y="1286558"/>
            <a:ext cx="6165575" cy="4624181"/>
          </a:xfrm>
        </p:spPr>
      </p:pic>
      <p:pic>
        <p:nvPicPr>
          <p:cNvPr id="9" name="Picture 8" descr="A graph of a graph showing the difference between uv and uv&#10;&#10;Description automatically generated">
            <a:extLst>
              <a:ext uri="{FF2B5EF4-FFF2-40B4-BE49-F238E27FC236}">
                <a16:creationId xmlns:a16="http://schemas.microsoft.com/office/drawing/2014/main" id="{3D1C8291-47F1-961E-0D09-C4C9C654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91646"/>
            <a:ext cx="6203780" cy="4652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838200" y="591073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Is there also a threshold UV energy value without ionisation? Does efficiency eventually decrease with beam power?</a:t>
            </a:r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58816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uv energized&#10;&#10;Description automatically generated">
            <a:extLst>
              <a:ext uri="{FF2B5EF4-FFF2-40B4-BE49-F238E27FC236}">
                <a16:creationId xmlns:a16="http://schemas.microsoft.com/office/drawing/2014/main" id="{06BA823E-777C-93D3-DF3B-995CC5727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1300458"/>
            <a:ext cx="6351638" cy="47637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2F17A-4DAE-CC1B-CE5E-1C828527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saturation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40A19-EE62-6852-A037-67A462F207CD}"/>
              </a:ext>
            </a:extLst>
          </p:cNvPr>
          <p:cNvSpPr txBox="1"/>
          <p:nvPr/>
        </p:nvSpPr>
        <p:spPr>
          <a:xfrm>
            <a:off x="476865" y="5927811"/>
            <a:ext cx="11433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Negligible sinusoidal variation of peak UV energy/peak THG efficiency with CEO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Note: only tested for 150mW Argon</a:t>
            </a:r>
            <a:r>
              <a:rPr lang="en-GB" sz="24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3" name="Picture 2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DC8632AA-CEB9-D743-8781-2A95BAFF9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914"/>
            <a:ext cx="6099756" cy="45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17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55CC-4497-0A46-D7AE-C8C1FB53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A692-F112-C969-44FC-8B341CF39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191431"/>
          </a:xfrm>
        </p:spPr>
        <p:txBody>
          <a:bodyPr>
            <a:normAutofit/>
          </a:bodyPr>
          <a:lstStyle/>
          <a:p>
            <a:r>
              <a:rPr lang="en-GB" dirty="0"/>
              <a:t>Saturation occurs at significantly higher energies and pressures than in the experimental data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Can the pressure discrepancy be explained by the pressure measurement having been taken outside the cell?</a:t>
            </a:r>
          </a:p>
          <a:p>
            <a:r>
              <a:rPr lang="en-GB" dirty="0"/>
              <a:t>Saturation is correlated to input beam power: at higher beam powers it sets in at lower pressures, though at larger peak UV energies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What is the physical reason for the apparent threshold on peak UV energies and the decrease in efficiency? </a:t>
            </a:r>
          </a:p>
          <a:p>
            <a:r>
              <a:rPr lang="en-GB" dirty="0"/>
              <a:t>Ionisation is not necessary for saturation but does enhance it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Is there a threshold peak UV energy and decrease in efficiency without ionisation? </a:t>
            </a:r>
            <a:endParaRPr lang="en-GB" dirty="0"/>
          </a:p>
          <a:p>
            <a:r>
              <a:rPr lang="en-GB" dirty="0"/>
              <a:t>CEO phase has a mostly negligible effect on saturation</a:t>
            </a:r>
            <a:endParaRPr lang="en-GB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2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graph&#10;&#10;Description automatically generated">
            <a:extLst>
              <a:ext uri="{FF2B5EF4-FFF2-40B4-BE49-F238E27FC236}">
                <a16:creationId xmlns:a16="http://schemas.microsoft.com/office/drawing/2014/main" id="{40DD8612-8D94-6906-7E4B-CFD6CC57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10" y="1185685"/>
            <a:ext cx="5704781" cy="4469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73E6F-1C46-EE8A-B319-5D5CA1B6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Fixed: error in intensity plots</a:t>
            </a:r>
          </a:p>
        </p:txBody>
      </p:sp>
      <p:pic>
        <p:nvPicPr>
          <p:cNvPr id="27" name="Picture 26" descr="A screenshot of a graph&#10;&#10;Description automatically generated">
            <a:extLst>
              <a:ext uri="{FF2B5EF4-FFF2-40B4-BE49-F238E27FC236}">
                <a16:creationId xmlns:a16="http://schemas.microsoft.com/office/drawing/2014/main" id="{BD1E89AF-00E5-1919-55E1-30EFC2AB0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" y="1406012"/>
            <a:ext cx="5703559" cy="43433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49012E6-5E98-80B7-BC6D-CB93798989F8}"/>
              </a:ext>
            </a:extLst>
          </p:cNvPr>
          <p:cNvSpPr txBox="1"/>
          <p:nvPr/>
        </p:nvSpPr>
        <p:spPr>
          <a:xfrm>
            <a:off x="5527979" y="2937317"/>
            <a:ext cx="110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new code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F965444-DAB9-4C9D-A526-BAB9E6319FF4}"/>
              </a:ext>
            </a:extLst>
          </p:cNvPr>
          <p:cNvSpPr/>
          <p:nvPr/>
        </p:nvSpPr>
        <p:spPr>
          <a:xfrm>
            <a:off x="5527980" y="3331873"/>
            <a:ext cx="1101213" cy="2458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BF6240-9746-FCA8-0017-F2B6B9220642}"/>
              </a:ext>
            </a:extLst>
          </p:cNvPr>
          <p:cNvSpPr/>
          <p:nvPr/>
        </p:nvSpPr>
        <p:spPr>
          <a:xfrm>
            <a:off x="682431" y="4777628"/>
            <a:ext cx="4174703" cy="67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400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SPECTRAL PROFILE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100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BD737F69-A263-1B70-05D4-1CA06F611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74" y="178068"/>
            <a:ext cx="6774426" cy="677442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34BD59-5CC9-38E1-436E-9C4D4490D3D2}"/>
              </a:ext>
            </a:extLst>
          </p:cNvPr>
          <p:cNvSpPr txBox="1"/>
          <p:nvPr/>
        </p:nvSpPr>
        <p:spPr>
          <a:xfrm>
            <a:off x="658761" y="1691561"/>
            <a:ext cx="44146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At pressures beyond the saturation pressure, “spectral breakdown” can be observed experimentally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This involves a decrease in the 266nm TH peak and the appearance of new  spectral peaks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These effects were reproduced by the simulations but, again, at much higher pressures</a:t>
            </a:r>
            <a:endParaRPr lang="en-GB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99A9-0D9B-3EFF-6420-DE4A823A5E7D}"/>
              </a:ext>
            </a:extLst>
          </p:cNvPr>
          <p:cNvSpPr txBox="1"/>
          <p:nvPr/>
        </p:nvSpPr>
        <p:spPr>
          <a:xfrm>
            <a:off x="7069393" y="526461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Measured  Argon spectrum at 300mW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84AD98-9703-0C6F-A0AA-781D6513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“Spectral breakdown”</a:t>
            </a:r>
          </a:p>
        </p:txBody>
      </p:sp>
    </p:spTree>
    <p:extLst>
      <p:ext uri="{BB962C8B-B14F-4D97-AF65-F5344CB8AC3E}">
        <p14:creationId xmlns:p14="http://schemas.microsoft.com/office/powerpoint/2010/main" val="747245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80340D1C-1873-C4E9-229E-4712077D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3" y="1233545"/>
            <a:ext cx="6437389" cy="48280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profile (</a:t>
            </a:r>
            <a:r>
              <a:rPr lang="en-GB" b="1" dirty="0" err="1">
                <a:solidFill>
                  <a:srgbClr val="002060"/>
                </a:solidFill>
              </a:rPr>
              <a:t>Ar</a:t>
            </a:r>
            <a:r>
              <a:rPr lang="en-GB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7" name="Picture 6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50D777D3-451E-8577-812F-58E8F805E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16" y="1369053"/>
            <a:ext cx="6437389" cy="4828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81A275-40D9-5311-2B53-1AAA284CCF78}"/>
              </a:ext>
            </a:extLst>
          </p:cNvPr>
          <p:cNvSpPr txBox="1"/>
          <p:nvPr/>
        </p:nvSpPr>
        <p:spPr>
          <a:xfrm>
            <a:off x="2834148" y="6326851"/>
            <a:ext cx="7853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Low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blueshift with peak at 250nm 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817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profile (</a:t>
            </a:r>
            <a:r>
              <a:rPr lang="en-GB" b="1" dirty="0" err="1">
                <a:solidFill>
                  <a:srgbClr val="002060"/>
                </a:solidFill>
              </a:rPr>
              <a:t>Ar</a:t>
            </a:r>
            <a:r>
              <a:rPr lang="en-GB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8A5DF5C-5DF0-F3C2-7AEE-8E32D5712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928" y="1427933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C8341195-1142-7898-A979-202E0786F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7933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A4992-A89D-E943-FE9E-2D59CC53F914}"/>
              </a:ext>
            </a:extLst>
          </p:cNvPr>
          <p:cNvSpPr txBox="1"/>
          <p:nvPr/>
        </p:nvSpPr>
        <p:spPr>
          <a:xfrm>
            <a:off x="2332703" y="6326851"/>
            <a:ext cx="7853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Medium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additional peaks at 230nm and 290nm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220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profile (</a:t>
            </a:r>
            <a:r>
              <a:rPr lang="en-GB" b="1" dirty="0" err="1">
                <a:solidFill>
                  <a:srgbClr val="002060"/>
                </a:solidFill>
              </a:rPr>
              <a:t>Ar</a:t>
            </a:r>
            <a:r>
              <a:rPr lang="en-GB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 descr="A graph of 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4BDD426F-DFD5-8266-6D96-66A5B2A5D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563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7886B77F-F09B-E0BF-A08F-4F835C31D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98" y="1350563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AABF8-FABC-148B-54AD-54995E1A714D}"/>
              </a:ext>
            </a:extLst>
          </p:cNvPr>
          <p:cNvSpPr txBox="1"/>
          <p:nvPr/>
        </p:nvSpPr>
        <p:spPr>
          <a:xfrm>
            <a:off x="1330760" y="6281282"/>
            <a:ext cx="10213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High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prominent peaks at 240nm; indication of sub-200nm peak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929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profile (Ne)</a:t>
            </a:r>
          </a:p>
        </p:txBody>
      </p:sp>
      <p:pic>
        <p:nvPicPr>
          <p:cNvPr id="3" name="Picture 2" descr="A diagram of a uv spectrum&#10;&#10;Description automatically generated">
            <a:extLst>
              <a:ext uri="{FF2B5EF4-FFF2-40B4-BE49-F238E27FC236}">
                <a16:creationId xmlns:a16="http://schemas.microsoft.com/office/drawing/2014/main" id="{7FCC9605-ADF7-7662-B37F-7A76E6409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36" y="1329612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">
            <a:extLst>
              <a:ext uri="{FF2B5EF4-FFF2-40B4-BE49-F238E27FC236}">
                <a16:creationId xmlns:a16="http://schemas.microsoft.com/office/drawing/2014/main" id="{F6D1548C-4757-AA88-DF0D-F97290E1A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37" y="1329612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8BEE0-CF5A-D87E-6B95-FAD545775AFC}"/>
              </a:ext>
            </a:extLst>
          </p:cNvPr>
          <p:cNvSpPr txBox="1"/>
          <p:nvPr/>
        </p:nvSpPr>
        <p:spPr>
          <a:xfrm>
            <a:off x="2834148" y="6326851"/>
            <a:ext cx="7853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Low power (Ne): </a:t>
            </a:r>
            <a:r>
              <a:rPr lang="en-GB" sz="2400" dirty="0"/>
              <a:t>redshift with peak at 290nm 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794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profile (Ne)</a:t>
            </a:r>
          </a:p>
        </p:txBody>
      </p:sp>
      <p:pic>
        <p:nvPicPr>
          <p:cNvPr id="3" name="Picture 2" descr="A graph of a graph of uv&#10;&#10;Description automatically generated with medium confidence">
            <a:extLst>
              <a:ext uri="{FF2B5EF4-FFF2-40B4-BE49-F238E27FC236}">
                <a16:creationId xmlns:a16="http://schemas.microsoft.com/office/drawing/2014/main" id="{D78D5D61-95F9-AE5A-1ABC-BD970E9E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789" y="1260898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C12A79EF-C57E-CC62-DA8B-EB09D1A9A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77" y="1260898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A27CBA-D9C7-E48B-E0AC-33DC8C321B2B}"/>
              </a:ext>
            </a:extLst>
          </p:cNvPr>
          <p:cNvSpPr txBox="1"/>
          <p:nvPr/>
        </p:nvSpPr>
        <p:spPr>
          <a:xfrm>
            <a:off x="1622323" y="6246049"/>
            <a:ext cx="10038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High power (Ne): </a:t>
            </a:r>
            <a:r>
              <a:rPr lang="en-GB" sz="2400" dirty="0"/>
              <a:t>prominent peak at 250nm; indication of sub-200nm peak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145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264047B-4E5B-B8A4-8BB2-378A6027B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5451"/>
            <a:ext cx="5778005" cy="43335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8F7A1-6AC3-3234-03D5-F919EA0E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spectral peaks</a:t>
            </a:r>
          </a:p>
        </p:txBody>
      </p:sp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580EA44A-A6B2-8074-CF1E-86B3F0BDF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451"/>
            <a:ext cx="5840356" cy="4376479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450D6D99-53D1-2DFF-996B-E92401589736}"/>
              </a:ext>
            </a:extLst>
          </p:cNvPr>
          <p:cNvSpPr/>
          <p:nvPr/>
        </p:nvSpPr>
        <p:spPr>
          <a:xfrm rot="17603935">
            <a:off x="2903376" y="2728857"/>
            <a:ext cx="853807" cy="2120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227D110D-BF43-A3DA-C268-FCEB4A2DEEDD}"/>
              </a:ext>
            </a:extLst>
          </p:cNvPr>
          <p:cNvSpPr/>
          <p:nvPr/>
        </p:nvSpPr>
        <p:spPr>
          <a:xfrm rot="12948969">
            <a:off x="1192410" y="2330346"/>
            <a:ext cx="854546" cy="1943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7F4F-C727-C1C3-7720-78429935D1A6}"/>
              </a:ext>
            </a:extLst>
          </p:cNvPr>
          <p:cNvSpPr txBox="1"/>
          <p:nvPr/>
        </p:nvSpPr>
        <p:spPr>
          <a:xfrm>
            <a:off x="265471" y="5900513"/>
            <a:ext cx="118380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CEO phase seems to have an impact on the spectral profile: </a:t>
            </a:r>
            <a:r>
              <a:rPr lang="en-GB" sz="2400" i="1" dirty="0">
                <a:solidFill>
                  <a:srgbClr val="002060"/>
                </a:solidFill>
              </a:rPr>
              <a:t>no effect on overall shape but individual peaks are different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673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ray spectrum&#10;&#10;Description automatically generated with medium confidence">
            <a:extLst>
              <a:ext uri="{FF2B5EF4-FFF2-40B4-BE49-F238E27FC236}">
                <a16:creationId xmlns:a16="http://schemas.microsoft.com/office/drawing/2014/main" id="{3BB13F89-8E08-1FC3-EF51-308D2BA34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48" y="1212843"/>
            <a:ext cx="6230912" cy="4673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5" name="Content Placeholder 4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F1DED1A5-FB6E-8EE5-F7C8-1DC43B871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337"/>
            <a:ext cx="6008260" cy="45061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E1388D-5E21-DD12-6A97-FDD7DE35BCDF}"/>
              </a:ext>
            </a:extLst>
          </p:cNvPr>
          <p:cNvSpPr txBox="1"/>
          <p:nvPr/>
        </p:nvSpPr>
        <p:spPr>
          <a:xfrm>
            <a:off x="3365090" y="252689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137B7-AC33-0F6B-FF34-A797A39FD694}"/>
              </a:ext>
            </a:extLst>
          </p:cNvPr>
          <p:cNvSpPr txBox="1"/>
          <p:nvPr/>
        </p:nvSpPr>
        <p:spPr>
          <a:xfrm>
            <a:off x="9293069" y="253840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EB14B-5A65-1F7E-AA0A-0477CCE122D9}"/>
              </a:ext>
            </a:extLst>
          </p:cNvPr>
          <p:cNvSpPr txBox="1"/>
          <p:nvPr/>
        </p:nvSpPr>
        <p:spPr>
          <a:xfrm>
            <a:off x="1160207" y="5983566"/>
            <a:ext cx="10944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Low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ionisation suppresses THG and the 230nm peak at high pressures 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14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DB0F67-D98E-A6AE-B833-C8220FCEA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85" y="1206061"/>
            <a:ext cx="6286228" cy="47146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89BA5C5-45B9-7708-5011-DD99BEA1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510"/>
            <a:ext cx="6286228" cy="4714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8927EB-B999-1174-5452-E32D35B77B07}"/>
              </a:ext>
            </a:extLst>
          </p:cNvPr>
          <p:cNvSpPr txBox="1"/>
          <p:nvPr/>
        </p:nvSpPr>
        <p:spPr>
          <a:xfrm>
            <a:off x="1150373" y="5968421"/>
            <a:ext cx="100977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Medium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ionisation significantly suppresses high-pressure peaks at 210nm and 300nm </a:t>
            </a:r>
            <a:endParaRPr lang="en-GB" sz="2400" b="1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7FB68-6A2E-243E-7F6F-C2326E21E6D2}"/>
              </a:ext>
            </a:extLst>
          </p:cNvPr>
          <p:cNvSpPr txBox="1"/>
          <p:nvPr/>
        </p:nvSpPr>
        <p:spPr>
          <a:xfrm>
            <a:off x="1605116" y="222209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A62E7-9E64-6917-7016-272C9BC0DFE4}"/>
              </a:ext>
            </a:extLst>
          </p:cNvPr>
          <p:cNvSpPr txBox="1"/>
          <p:nvPr/>
        </p:nvSpPr>
        <p:spPr>
          <a:xfrm>
            <a:off x="7466336" y="222209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ion.</a:t>
            </a:r>
          </a:p>
        </p:txBody>
      </p:sp>
    </p:spTree>
    <p:extLst>
      <p:ext uri="{BB962C8B-B14F-4D97-AF65-F5344CB8AC3E}">
        <p14:creationId xmlns:p14="http://schemas.microsoft.com/office/powerpoint/2010/main" val="169008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EA40-E263-746C-E4F7-622FDD4F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New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BA31E-2880-7DE5-6F44-E62EA4E4C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53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Three new core features were added: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Option to base </a:t>
            </a:r>
            <a:r>
              <a:rPr lang="en-GB" b="1" dirty="0">
                <a:solidFill>
                  <a:srgbClr val="002060"/>
                </a:solidFill>
              </a:rPr>
              <a:t>input pulse</a:t>
            </a:r>
            <a:r>
              <a:rPr lang="en-GB" dirty="0"/>
              <a:t> on measured time-intensity data </a:t>
            </a:r>
          </a:p>
          <a:p>
            <a:pPr lvl="1"/>
            <a:r>
              <a:rPr lang="en-GB" i="1" dirty="0"/>
              <a:t>Tested with IR FROG data from </a:t>
            </a:r>
            <a:r>
              <a:rPr lang="en-GB" i="1" dirty="0" err="1"/>
              <a:t>Sync&amp;Share</a:t>
            </a:r>
            <a:r>
              <a:rPr lang="en-GB" dirty="0"/>
              <a:t> </a:t>
            </a:r>
          </a:p>
          <a:p>
            <a:pPr marL="457200" lvl="1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Option to overlay </a:t>
            </a:r>
            <a:r>
              <a:rPr lang="en-GB" b="1" dirty="0">
                <a:solidFill>
                  <a:srgbClr val="002060"/>
                </a:solidFill>
              </a:rPr>
              <a:t>measured UV</a:t>
            </a:r>
            <a:r>
              <a:rPr lang="en-GB" dirty="0"/>
              <a:t> pulse for comparison </a:t>
            </a:r>
          </a:p>
          <a:p>
            <a:pPr lvl="1"/>
            <a:r>
              <a:rPr lang="en-GB" i="1" dirty="0"/>
              <a:t>Tested with UV spectra from </a:t>
            </a:r>
            <a:r>
              <a:rPr lang="en-GB" i="1" dirty="0" err="1"/>
              <a:t>Sync&amp;Share</a:t>
            </a:r>
            <a:endParaRPr lang="en-GB" i="1" dirty="0"/>
          </a:p>
          <a:p>
            <a:pPr marL="457200" lvl="1" indent="0">
              <a:buNone/>
            </a:pPr>
            <a:endParaRPr lang="en-GB" i="1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Option to base </a:t>
            </a:r>
            <a:r>
              <a:rPr lang="en-GB" b="1" dirty="0">
                <a:solidFill>
                  <a:srgbClr val="002060"/>
                </a:solidFill>
              </a:rPr>
              <a:t>gas density profile </a:t>
            </a:r>
            <a:r>
              <a:rPr lang="en-GB" dirty="0"/>
              <a:t>on measured/simulated density data </a:t>
            </a:r>
          </a:p>
          <a:p>
            <a:pPr lvl="1"/>
            <a:r>
              <a:rPr lang="en-GB" i="1" dirty="0"/>
              <a:t>Untested due to lack of data: get COMSOL files</a:t>
            </a:r>
          </a:p>
        </p:txBody>
      </p:sp>
    </p:spTree>
    <p:extLst>
      <p:ext uri="{BB962C8B-B14F-4D97-AF65-F5344CB8AC3E}">
        <p14:creationId xmlns:p14="http://schemas.microsoft.com/office/powerpoint/2010/main" val="135876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8" name="Content Placeholder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7870BBD1-5180-3F9B-444D-2B0E1C4BC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14" y="1186528"/>
            <a:ext cx="6119586" cy="4589690"/>
          </a:xfr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FC55E6B-1235-7D8B-97E0-9852B58B0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7" y="1366683"/>
            <a:ext cx="5879380" cy="4409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440871-1D14-C901-2DD7-9CF2D89AF808}"/>
              </a:ext>
            </a:extLst>
          </p:cNvPr>
          <p:cNvSpPr txBox="1"/>
          <p:nvPr/>
        </p:nvSpPr>
        <p:spPr>
          <a:xfrm>
            <a:off x="1150373" y="5938877"/>
            <a:ext cx="10874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High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very significant peaks at 210nm (additionally: 250nm, 330nm)</a:t>
            </a:r>
            <a:endParaRPr lang="en-GB" sz="2400" i="1" dirty="0"/>
          </a:p>
          <a:p>
            <a:r>
              <a:rPr lang="en-GB" sz="2400" i="1" dirty="0"/>
              <a:t>Note: the simulations with ionisation break down at 1.5 bar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52909C-7AF8-4592-035F-612A8086D0E0}"/>
              </a:ext>
            </a:extLst>
          </p:cNvPr>
          <p:cNvSpPr/>
          <p:nvPr/>
        </p:nvSpPr>
        <p:spPr>
          <a:xfrm>
            <a:off x="10668000" y="4227871"/>
            <a:ext cx="953729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A7761-A77C-755B-2438-63A3A4BD3AEC}"/>
              </a:ext>
            </a:extLst>
          </p:cNvPr>
          <p:cNvSpPr/>
          <p:nvPr/>
        </p:nvSpPr>
        <p:spPr>
          <a:xfrm>
            <a:off x="4700814" y="4380271"/>
            <a:ext cx="953729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A57B5-F9CF-968E-B68A-D81C37220458}"/>
              </a:ext>
            </a:extLst>
          </p:cNvPr>
          <p:cNvSpPr txBox="1"/>
          <p:nvPr/>
        </p:nvSpPr>
        <p:spPr>
          <a:xfrm>
            <a:off x="3473245" y="219259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A8D6B-0319-098C-950F-1968D6846E91}"/>
              </a:ext>
            </a:extLst>
          </p:cNvPr>
          <p:cNvSpPr txBox="1"/>
          <p:nvPr/>
        </p:nvSpPr>
        <p:spPr>
          <a:xfrm>
            <a:off x="9225802" y="2192594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ion.</a:t>
            </a:r>
          </a:p>
        </p:txBody>
      </p:sp>
    </p:spTree>
    <p:extLst>
      <p:ext uri="{BB962C8B-B14F-4D97-AF65-F5344CB8AC3E}">
        <p14:creationId xmlns:p14="http://schemas.microsoft.com/office/powerpoint/2010/main" val="258182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A07D-E855-82A8-FA4A-C9502EE4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spectral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EA030-F90C-8965-7811-AB88A3D6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UV spectra are affected by “spectral breakdown” for most combinations of parameters  at pressures exceeding the saturation pressure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>
                <a:solidFill>
                  <a:srgbClr val="002060"/>
                </a:solidFill>
              </a:rPr>
              <a:t>Can the additional/vanishing spectral peaks be related to any known spectral lines or energy levels?</a:t>
            </a:r>
          </a:p>
          <a:p>
            <a:r>
              <a:rPr lang="en-GB" sz="2400" dirty="0"/>
              <a:t>Ionisation seems to have a significant effect in suppressing spectral breakdown</a:t>
            </a:r>
          </a:p>
          <a:p>
            <a:r>
              <a:rPr lang="en-GB" sz="2400" dirty="0"/>
              <a:t>There is no clear relationship between beam power and spectral profile at high pressures</a:t>
            </a:r>
          </a:p>
          <a:p>
            <a:r>
              <a:rPr lang="en-GB" sz="2400" dirty="0"/>
              <a:t>The CEO phase seems to affect the presence of certain spectral peaks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Is this in contradiction to it being largely inconsequential for saturation?</a:t>
            </a:r>
          </a:p>
          <a:p>
            <a:r>
              <a:rPr lang="en-GB" sz="2400" dirty="0"/>
              <a:t>Note: most of the above has been considered in isolation, with no cross-checking of parameter influences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44041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BEAM PROFILE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541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Beam profile at low power (75mW Argon)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1C746-E02C-3D1A-64F1-AECD62F8BA46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(4.8 bar)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138B9-3AB6-5A8B-7768-C56ACA8B4AE6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(2.2 bar)</a:t>
            </a:r>
          </a:p>
        </p:txBody>
      </p:sp>
      <p:pic>
        <p:nvPicPr>
          <p:cNvPr id="9" name="Picture 8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F985C18-23A6-9B60-8637-74243ED06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3419"/>
            <a:ext cx="6312310" cy="4734233"/>
          </a:xfrm>
          <a:prstGeom prst="rect">
            <a:avLst/>
          </a:prstGeom>
        </p:spPr>
      </p:pic>
      <p:pic>
        <p:nvPicPr>
          <p:cNvPr id="11" name="Picture 10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D8B6163-55D6-9C39-E3FB-574BBB1BE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55" y="1541403"/>
            <a:ext cx="6146674" cy="46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9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1013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Beam profile at medium power (150 </a:t>
            </a:r>
            <a:r>
              <a:rPr lang="en-GB" b="1" dirty="0" err="1">
                <a:solidFill>
                  <a:srgbClr val="002060"/>
                </a:solidFill>
              </a:rPr>
              <a:t>mW</a:t>
            </a:r>
            <a:r>
              <a:rPr lang="en-GB" b="1" dirty="0">
                <a:solidFill>
                  <a:srgbClr val="002060"/>
                </a:solidFill>
              </a:rPr>
              <a:t> Argon)</a:t>
            </a:r>
          </a:p>
        </p:txBody>
      </p:sp>
      <p:pic>
        <p:nvPicPr>
          <p:cNvPr id="3" name="Content Placeholder 2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0130739-53FD-BE83-1268-4D43FB9BA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" y="1374303"/>
            <a:ext cx="6066504" cy="4549879"/>
          </a:xfrm>
        </p:spPr>
      </p:pic>
      <p:pic>
        <p:nvPicPr>
          <p:cNvPr id="7" name="Picture 6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31CDFA76-14F2-F775-234D-117D95257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23" y="1249081"/>
            <a:ext cx="6400238" cy="4800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2A05C3-8241-6606-28FE-8C433B5E8DD5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(1.7 bar)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5E658-85C2-181A-3CDD-D43D34B1C348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683816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beam profile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A0DE0-277C-10BA-7985-82822B98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At the saturation pressure, the UV intensity peaks at the cell output </a:t>
            </a:r>
          </a:p>
          <a:p>
            <a:r>
              <a:rPr lang="en-GB" dirty="0"/>
              <a:t>Beyond saturation, the UV intensity reaches a maximum within the cell and then decreases at the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sz="2800" i="1" dirty="0">
                <a:solidFill>
                  <a:srgbClr val="002060"/>
                </a:solidFill>
              </a:rPr>
              <a:t>Related to coherence length/phase matching considerations?</a:t>
            </a:r>
          </a:p>
          <a:p>
            <a:endParaRPr lang="en-GB" dirty="0"/>
          </a:p>
          <a:p>
            <a:r>
              <a:rPr lang="en-GB" i="1" dirty="0">
                <a:solidFill>
                  <a:srgbClr val="002060"/>
                </a:solidFill>
              </a:rPr>
              <a:t>Other nonlinear effects appear to take over, resulting in a “broken down” output spectrum?</a:t>
            </a:r>
          </a:p>
          <a:p>
            <a:endParaRPr lang="en-GB" dirty="0"/>
          </a:p>
        </p:txBody>
      </p:sp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420D874-3719-1EA1-2660-0A54E1D9A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1456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9C3C02-93AD-D3BA-B93B-12A5E391158A}"/>
              </a:ext>
            </a:extLst>
          </p:cNvPr>
          <p:cNvSpPr txBox="1"/>
          <p:nvPr/>
        </p:nvSpPr>
        <p:spPr>
          <a:xfrm>
            <a:off x="7952261" y="6061990"/>
            <a:ext cx="3671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150mW Argon</a:t>
            </a:r>
          </a:p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2816560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IV. SELF-STEEPENING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892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E9D15F10-28E4-897A-975F-F18CCE5C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" t="7139" r="7790"/>
          <a:stretch/>
        </p:blipFill>
        <p:spPr>
          <a:xfrm>
            <a:off x="6066493" y="998649"/>
            <a:ext cx="6125507" cy="48607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18CD00-20C1-2924-7DCD-60D1D1DC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E111D96-3BD7-E50D-A1D6-A43F38F5F3FE}"/>
              </a:ext>
            </a:extLst>
          </p:cNvPr>
          <p:cNvSpPr txBox="1">
            <a:spLocks/>
          </p:cNvSpPr>
          <p:nvPr/>
        </p:nvSpPr>
        <p:spPr>
          <a:xfrm>
            <a:off x="739878" y="1690688"/>
            <a:ext cx="5041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simulation shows leading-edge self-steepening in the UV pulse</a:t>
            </a:r>
          </a:p>
          <a:p>
            <a:r>
              <a:rPr lang="en-GB" dirty="0"/>
              <a:t>Also: trailing-edge self-steepening in the IR pulse</a:t>
            </a:r>
          </a:p>
          <a:p>
            <a:r>
              <a:rPr lang="en-GB" dirty="0"/>
              <a:t>The following slides investigate self-steepening at saturation and after “breakdown”</a:t>
            </a:r>
          </a:p>
        </p:txBody>
      </p:sp>
    </p:spTree>
    <p:extLst>
      <p:ext uri="{BB962C8B-B14F-4D97-AF65-F5344CB8AC3E}">
        <p14:creationId xmlns:p14="http://schemas.microsoft.com/office/powerpoint/2010/main" val="201438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D665CC22-6505-D6AF-EE1F-2C3F4CDB6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>
          <a:xfrm>
            <a:off x="5781367" y="898748"/>
            <a:ext cx="6872627" cy="48678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18CD00-20C1-2924-7DCD-60D1D1DC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5BAD60-995B-5CEF-051A-1C841DF79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8" y="1690688"/>
            <a:ext cx="5041489" cy="4351338"/>
          </a:xfrm>
        </p:spPr>
        <p:txBody>
          <a:bodyPr>
            <a:normAutofit/>
          </a:bodyPr>
          <a:lstStyle/>
          <a:p>
            <a:r>
              <a:rPr lang="en-GB" dirty="0"/>
              <a:t>The simulation shows leading-edge self-steepening in the UV pulse</a:t>
            </a:r>
          </a:p>
          <a:p>
            <a:r>
              <a:rPr lang="en-GB" dirty="0"/>
              <a:t>Also: trailing-edge self-steepening in the IR pulse</a:t>
            </a:r>
          </a:p>
          <a:p>
            <a:r>
              <a:rPr lang="en-GB" dirty="0"/>
              <a:t>The following slides investigate self-steepening at saturation and after “breakdown”</a:t>
            </a:r>
          </a:p>
        </p:txBody>
      </p:sp>
    </p:spTree>
    <p:extLst>
      <p:ext uri="{BB962C8B-B14F-4D97-AF65-F5344CB8AC3E}">
        <p14:creationId xmlns:p14="http://schemas.microsoft.com/office/powerpoint/2010/main" val="772895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C32C5068-768A-F3FB-CCA1-C01A081A0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77" y="1151325"/>
            <a:ext cx="6437389" cy="4828042"/>
          </a:xfrm>
          <a:prstGeom prst="rect">
            <a:avLst/>
          </a:prstGeom>
        </p:spPr>
      </p:pic>
      <p:pic>
        <p:nvPicPr>
          <p:cNvPr id="8" name="Content Placeholder 7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FA27A486-6F92-F7FC-6F87-357B4C68E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8" y="1229032"/>
            <a:ext cx="6230170" cy="4672628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1741FDBD-9050-9EF7-85CA-78ADDCD0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low power (75mW Argon)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934D1-80D7-195E-3D12-9D6D2E1143EB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(4.8 bar)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26559-D84E-3AF5-66EB-9F533B15E251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(2.2 bar)</a:t>
            </a:r>
          </a:p>
        </p:txBody>
      </p:sp>
    </p:spTree>
    <p:extLst>
      <p:ext uri="{BB962C8B-B14F-4D97-AF65-F5344CB8AC3E}">
        <p14:creationId xmlns:p14="http://schemas.microsoft.com/office/powerpoint/2010/main" val="2040020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27A4-8FB3-7770-0E53-E9E53878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New features: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D3A0-6184-FE22-283A-6C126541A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 far, the input beam is still modelled as a Gaussian in space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/>
              <a:t>spatial profile could easily be based on measured data, too, if necessary</a:t>
            </a:r>
          </a:p>
          <a:p>
            <a:r>
              <a:rPr lang="en-GB" dirty="0"/>
              <a:t>CEO phase of measured input beam was set to zero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/>
              <a:t> replace with measured value?</a:t>
            </a:r>
          </a:p>
          <a:p>
            <a:r>
              <a:rPr lang="en-GB" dirty="0"/>
              <a:t>Measured UV spectrum is rescaled when overlayed, so no quantitative spectral comparison is possible</a:t>
            </a:r>
          </a:p>
          <a:p>
            <a:r>
              <a:rPr lang="en-GB" dirty="0"/>
              <a:t>Due to lack of COMSOL data, there are no runs with the improved density model yet</a:t>
            </a:r>
          </a:p>
        </p:txBody>
      </p:sp>
    </p:spTree>
    <p:extLst>
      <p:ext uri="{BB962C8B-B14F-4D97-AF65-F5344CB8AC3E}">
        <p14:creationId xmlns:p14="http://schemas.microsoft.com/office/powerpoint/2010/main" val="998106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DAF06C87-C4B1-8EC4-6AA2-1B4A2B356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6" y="1221219"/>
            <a:ext cx="6437389" cy="4828042"/>
          </a:xfrm>
          <a:prstGeom prst="rect">
            <a:avLst/>
          </a:prstGeom>
        </p:spPr>
      </p:pic>
      <p:pic>
        <p:nvPicPr>
          <p:cNvPr id="5" name="Content Placeholder 4" descr="A graph of a pulse&#10;&#10;Description automatically generated">
            <a:extLst>
              <a:ext uri="{FF2B5EF4-FFF2-40B4-BE49-F238E27FC236}">
                <a16:creationId xmlns:a16="http://schemas.microsoft.com/office/drawing/2014/main" id="{6FB99E31-3934-24EE-D545-F3496EA28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78296"/>
            <a:ext cx="6508955" cy="4881717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1741FDBD-9050-9EF7-85CA-78ADDCD0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low power (75mW Argon)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1DECC-CC10-0474-3E7C-8B9582ED5CF7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(4.8 bar)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F5F2D-4ECD-51E8-214B-4B54017B145D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(2.2 bar)</a:t>
            </a:r>
          </a:p>
        </p:txBody>
      </p:sp>
    </p:spTree>
    <p:extLst>
      <p:ext uri="{BB962C8B-B14F-4D97-AF65-F5344CB8AC3E}">
        <p14:creationId xmlns:p14="http://schemas.microsoft.com/office/powerpoint/2010/main" val="1347845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F8A44BA7-4F88-7E7D-AAAA-C32A984A1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2" y="1278312"/>
            <a:ext cx="6361264" cy="477094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365125"/>
            <a:ext cx="11343009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medium power (150mW Argon)</a:t>
            </a:r>
          </a:p>
        </p:txBody>
      </p:sp>
      <p:pic>
        <p:nvPicPr>
          <p:cNvPr id="12" name="Picture 11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6A750824-87D1-0948-DFDD-6E476C9D4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66" y="1298252"/>
            <a:ext cx="6361265" cy="4770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CDD758-7099-E4BB-005C-627DB6925D0B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(1.7 bar)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9954D-E5F1-1DAB-BD5C-9BEF77EDE413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2718867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pulse&#10;&#10;Description automatically generated">
            <a:extLst>
              <a:ext uri="{FF2B5EF4-FFF2-40B4-BE49-F238E27FC236}">
                <a16:creationId xmlns:a16="http://schemas.microsoft.com/office/drawing/2014/main" id="{B1AB47DE-B3B9-CBA3-310A-54B31AF9F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53" y="1180111"/>
            <a:ext cx="6556746" cy="4917560"/>
          </a:xfrm>
          <a:prstGeom prst="rect">
            <a:avLst/>
          </a:prstGeom>
        </p:spPr>
      </p:pic>
      <p:pic>
        <p:nvPicPr>
          <p:cNvPr id="6" name="Picture 5" descr="A graph of a pulse&#10;&#10;Description automatically generated">
            <a:extLst>
              <a:ext uri="{FF2B5EF4-FFF2-40B4-BE49-F238E27FC236}">
                <a16:creationId xmlns:a16="http://schemas.microsoft.com/office/drawing/2014/main" id="{A1E483B5-86DA-6E23-02D7-4D20FD604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30" y="1180111"/>
            <a:ext cx="6676104" cy="5007078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4A91C4EF-526A-816B-648B-73731CA6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365125"/>
            <a:ext cx="11343009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medium power (150mW Argon)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B36383-DE20-09C3-8896-44B7A62990AF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(1.7 bar)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BB4594-410C-88DC-45E9-F3F8794725D7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893124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B807-4AD2-AF07-00BE-40213F3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self-steepening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5DDAF-3DC7-B1D7-1C58-92D318D1E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trailing-edge self-steepening of the IR pulse persists at pressures beyond the saturation pressure </a:t>
            </a:r>
          </a:p>
          <a:p>
            <a:endParaRPr lang="en-GB" dirty="0"/>
          </a:p>
          <a:p>
            <a:r>
              <a:rPr lang="en-GB" dirty="0"/>
              <a:t>The UV pulse leading-edge self-steepening seems to subside at “breakdown”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i="1" dirty="0">
                <a:solidFill>
                  <a:srgbClr val="002060"/>
                </a:solidFill>
              </a:rPr>
              <a:t>Compare with role of self-steepening in the THG process reported in the literature (e.g., Reiter 2010)</a:t>
            </a:r>
          </a:p>
        </p:txBody>
      </p:sp>
    </p:spTree>
    <p:extLst>
      <p:ext uri="{BB962C8B-B14F-4D97-AF65-F5344CB8AC3E}">
        <p14:creationId xmlns:p14="http://schemas.microsoft.com/office/powerpoint/2010/main" val="2995890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05EF-4440-D4DA-ED07-4953A778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 &amp; 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E6FD6-6D0B-EE72-78AB-D00770592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417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AF380-5647-B3B8-719B-C6C23E6B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 &amp; next steps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E3A68A-8259-B88F-DC28-3B2188BC6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Start working with COMSOL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export &amp; test existing density simulations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to improve existing simulations/expand to the high-pressure regime?</a:t>
            </a:r>
          </a:p>
          <a:p>
            <a:endParaRPr lang="en-GB" dirty="0"/>
          </a:p>
          <a:p>
            <a:r>
              <a:rPr lang="en-GB" dirty="0"/>
              <a:t>Analyse the open questions posed throughout these slides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Compare simulations with literature and experiments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Find explanations for the observed effects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b="1" i="1" dirty="0">
                <a:solidFill>
                  <a:srgbClr val="002060"/>
                </a:solidFill>
              </a:rPr>
              <a:t>Focus on a few key questions to investigate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2286566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update: follow-up</a:t>
            </a:r>
          </a:p>
          <a:p>
            <a:r>
              <a:rPr lang="en-GB" sz="2800" dirty="0"/>
              <a:t>Week 3B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11/08/2023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14570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915D3AEC-23EC-C034-7EDD-B7D84117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0" y="831120"/>
            <a:ext cx="8035839" cy="60268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7B5568-A57D-6E77-7D86-AE9BE5E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spectra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5E23-93B2-6FBE-B933-4F3D26B7063E}"/>
              </a:ext>
            </a:extLst>
          </p:cNvPr>
          <p:cNvSpPr txBox="1"/>
          <p:nvPr/>
        </p:nvSpPr>
        <p:spPr>
          <a:xfrm>
            <a:off x="838200" y="1501715"/>
            <a:ext cx="39857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IR spectrum calculated from FROG largely agrees with IR spectrum measured by spectrometer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shape of the spectra also agree with the simulated IR spectrum (grey)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However, the measured spectra are centred around 730nm, not 800nm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Set the central wavelength to 730nm in the simulations?</a:t>
            </a:r>
          </a:p>
        </p:txBody>
      </p:sp>
    </p:spTree>
    <p:extLst>
      <p:ext uri="{BB962C8B-B14F-4D97-AF65-F5344CB8AC3E}">
        <p14:creationId xmlns:p14="http://schemas.microsoft.com/office/powerpoint/2010/main" val="1389398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8895F115-4398-F684-8670-592E32A4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6" y="1139825"/>
            <a:ext cx="3953133" cy="535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50B81-ED43-1CCB-8B12-8C8658FB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748-6A57-A2AF-8B3B-5C8CE454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901825"/>
            <a:ext cx="4862804" cy="459105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spatiotemporal evolution shows leading-edge self-steepening in UV and trailing-edge in IR</a:t>
            </a:r>
          </a:p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removing ionisation suppresses self-steepening and elongates pulse</a:t>
            </a:r>
          </a:p>
          <a:p>
            <a:r>
              <a:rPr lang="en-GB" sz="2400" dirty="0"/>
              <a:t>Parameters: 300</a:t>
            </a:r>
            <a:r>
              <a:rPr lang="el-GR" sz="2400" dirty="0"/>
              <a:t>μ</a:t>
            </a:r>
            <a:r>
              <a:rPr lang="en-GB" sz="2400" dirty="0"/>
              <a:t>J IR pulse centred on 750nm incident on Neon cell with 9.0bar central pressure</a:t>
            </a:r>
          </a:p>
          <a:p>
            <a:endParaRPr lang="en-GB" sz="2400" dirty="0"/>
          </a:p>
          <a:p>
            <a:r>
              <a:rPr lang="en-GB" sz="2400" dirty="0"/>
              <a:t>This system was simulated, comparing the ionised and non-ionised case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8AE0C-481D-99C2-82EF-9D05A31CC271}"/>
              </a:ext>
            </a:extLst>
          </p:cNvPr>
          <p:cNvSpPr txBox="1"/>
          <p:nvPr/>
        </p:nvSpPr>
        <p:spPr>
          <a:xfrm>
            <a:off x="10788016" y="1942818"/>
            <a:ext cx="4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4B23A-F0E8-F079-DE0D-601C1ED192AA}"/>
              </a:ext>
            </a:extLst>
          </p:cNvPr>
          <p:cNvSpPr txBox="1"/>
          <p:nvPr/>
        </p:nvSpPr>
        <p:spPr>
          <a:xfrm>
            <a:off x="10788016" y="363168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1A599-F63A-B8FA-E336-80AF36FED190}"/>
              </a:ext>
            </a:extLst>
          </p:cNvPr>
          <p:cNvSpPr txBox="1"/>
          <p:nvPr/>
        </p:nvSpPr>
        <p:spPr>
          <a:xfrm>
            <a:off x="10788016" y="53989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2BDB9-1B6E-B254-A020-A0E20C9BD6ED}"/>
              </a:ext>
            </a:extLst>
          </p:cNvPr>
          <p:cNvSpPr txBox="1"/>
          <p:nvPr/>
        </p:nvSpPr>
        <p:spPr>
          <a:xfrm>
            <a:off x="8014996" y="6400799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2182429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168C7B0-A41F-ED46-53D1-7CC69D7C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4" y="1483858"/>
            <a:ext cx="6437389" cy="4828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2B864-D35C-C463-46A1-A89FABAA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pic>
        <p:nvPicPr>
          <p:cNvPr id="5" name="Picture 4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5C1E901-3854-F6BF-7F96-A8F3D3A1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8" y="1483858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5263AB-7BFA-15D8-7667-D300A9C3A3AA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pic>
        <p:nvPicPr>
          <p:cNvPr id="4" name="Picture 3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8D2F3A4A-8234-91BC-88AD-ECA45E0A5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62" y="1483858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B7C620CF-14FC-4EEA-1AD5-C46E86A53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3" y="1479193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ED7E0-5165-EC80-863F-DC31A3CFF143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90250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DE35-3407-F145-539C-4113B8C6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/>
              <a:t>Example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02A07-98C4-C94A-E654-FDC0F888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following slides show sample output for a run with the parameter values:</a:t>
            </a:r>
          </a:p>
        </p:txBody>
      </p:sp>
      <p:pic>
        <p:nvPicPr>
          <p:cNvPr id="5" name="Picture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8717F008-3A59-3757-A5FC-EA038DAA8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40" y="2447074"/>
            <a:ext cx="5326626" cy="4124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51339F-8E07-76F6-F9E6-4FE6E121D7A4}"/>
              </a:ext>
            </a:extLst>
          </p:cNvPr>
          <p:cNvSpPr txBox="1"/>
          <p:nvPr/>
        </p:nvSpPr>
        <p:spPr>
          <a:xfrm>
            <a:off x="8049648" y="4826675"/>
            <a:ext cx="2795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Raw data from data files on </a:t>
            </a:r>
            <a:r>
              <a:rPr lang="en-GB" dirty="0" err="1"/>
              <a:t>Sync&amp;Share</a:t>
            </a:r>
            <a:r>
              <a:rPr lang="en-GB" dirty="0"/>
              <a:t>, processed using a Python program called </a:t>
            </a:r>
          </a:p>
          <a:p>
            <a:r>
              <a:rPr lang="en-GB" b="1" dirty="0">
                <a:solidFill>
                  <a:srgbClr val="002060"/>
                </a:solidFill>
              </a:rPr>
              <a:t>“file_prepare.py” </a:t>
            </a:r>
            <a:r>
              <a:rPr lang="en-GB" dirty="0"/>
              <a:t>(also on GitHub)</a:t>
            </a:r>
          </a:p>
          <a:p>
            <a:r>
              <a:rPr lang="en-GB" dirty="0"/>
              <a:t>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DD6C156-90F7-9BC1-65E1-66756EB2F299}"/>
              </a:ext>
            </a:extLst>
          </p:cNvPr>
          <p:cNvSpPr/>
          <p:nvPr/>
        </p:nvSpPr>
        <p:spPr>
          <a:xfrm>
            <a:off x="6971071" y="5496231"/>
            <a:ext cx="978539" cy="255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FF08BDA-6F85-DF50-6FF7-0656EF629EF3}"/>
              </a:ext>
            </a:extLst>
          </p:cNvPr>
          <p:cNvSpPr/>
          <p:nvPr/>
        </p:nvSpPr>
        <p:spPr>
          <a:xfrm>
            <a:off x="6966159" y="3220060"/>
            <a:ext cx="978539" cy="255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ACE3E-93BD-C37D-0DD5-1F996F93A28E}"/>
              </a:ext>
            </a:extLst>
          </p:cNvPr>
          <p:cNvSpPr txBox="1"/>
          <p:nvPr/>
        </p:nvSpPr>
        <p:spPr>
          <a:xfrm>
            <a:off x="8190272" y="2737036"/>
            <a:ext cx="2281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Essentially standard settings with </a:t>
            </a:r>
            <a:r>
              <a:rPr lang="en-GB" b="1" dirty="0">
                <a:solidFill>
                  <a:srgbClr val="002060"/>
                </a:solidFill>
              </a:rPr>
              <a:t>gradient approximation </a:t>
            </a:r>
            <a:r>
              <a:rPr lang="en-GB" dirty="0"/>
              <a:t>for pressure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314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B75831A2-D27C-65D9-3B2B-112BBFDD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515246"/>
            <a:ext cx="6077944" cy="455845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34E50C-3D76-0D16-2712-31D2928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9206F-6FE0-6930-AC93-0CB1CDB7A55B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7BE23-7F73-7E1E-153F-98C209E79BE2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999634DE-C9A5-49FD-F1C7-3FC1DCC6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5" y="1317647"/>
            <a:ext cx="6437389" cy="4828042"/>
          </a:xfrm>
          <a:prstGeom prst="rect">
            <a:avLst/>
          </a:prstGeom>
        </p:spPr>
      </p:pic>
      <p:pic>
        <p:nvPicPr>
          <p:cNvPr id="3" name="Picture 2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AD82D07F-AFD1-930F-00CC-4841BB185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6" y="1389631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111442B0-0D6A-2168-3978-B610BAE6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38963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A0C1-3272-071C-1CEB-86F55A2A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7" name="Content Placeholder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A4EAE147-619E-14B2-76EC-86741D226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411246"/>
            <a:ext cx="6168421" cy="46263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E40746-190E-8F00-478D-E19803296306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2CCA4-C340-1026-F2FA-07C55933B0C9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752543CE-007D-75A4-C62C-99D0E78FE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82" y="1261398"/>
            <a:ext cx="6568018" cy="4926014"/>
          </a:xfrm>
          <a:prstGeom prst="rect">
            <a:avLst/>
          </a:prstGeom>
        </p:spPr>
      </p:pic>
      <p:pic>
        <p:nvPicPr>
          <p:cNvPr id="6" name="Picture 5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70872B44-F85A-75BC-DF23-1101A461A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359370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E43E138-2983-725F-A5FB-903D75C6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866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30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018FA1AC-8A57-600A-F4CF-0BA7319D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90" y="1365016"/>
            <a:ext cx="6437389" cy="48280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599EB0-741B-AF66-5A03-6E14D83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8" name="Picture 7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69068831-8762-1913-0203-0AE48729F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16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DD066-9860-859E-B8F6-27C8546E8218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CEB52-009E-A3C5-8F34-28351F7B71B0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3" name="Picture 2" descr="A graph of a pulse&#10;&#10;Description automatically generated">
            <a:extLst>
              <a:ext uri="{FF2B5EF4-FFF2-40B4-BE49-F238E27FC236}">
                <a16:creationId xmlns:a16="http://schemas.microsoft.com/office/drawing/2014/main" id="{86F47009-7B59-D19F-9E4B-E43140119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89" y="1377324"/>
            <a:ext cx="6437389" cy="4828042"/>
          </a:xfrm>
          <a:prstGeom prst="rect">
            <a:avLst/>
          </a:prstGeom>
        </p:spPr>
      </p:pic>
      <p:pic>
        <p:nvPicPr>
          <p:cNvPr id="7" name="Picture 6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B363CD1A-B05B-EC3B-3591-9F77DB196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50" y="1363728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61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1838-5AC6-00AA-A822-81DA4DF4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5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E30854B3-D37C-7378-F8D1-12D4F12BB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2816"/>
            <a:ext cx="5625543" cy="4247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6240-2093-7EC3-CC1D-7352E0CAAFDB}"/>
              </a:ext>
            </a:extLst>
          </p:cNvPr>
          <p:cNvSpPr txBox="1"/>
          <p:nvPr/>
        </p:nvSpPr>
        <p:spPr>
          <a:xfrm>
            <a:off x="979716" y="1968560"/>
            <a:ext cx="4450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Simulations show very clear trailing-edge self-steepening in the IR pulse and the UV pulse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Turning off ionisation mostly suppresses this effect and increases the pulse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strike="sngStrike" dirty="0">
                <a:solidFill>
                  <a:srgbClr val="002060"/>
                </a:solidFill>
              </a:rPr>
              <a:t>The simulations could not reproduce the core features of </a:t>
            </a:r>
            <a:r>
              <a:rPr lang="en-GB" sz="2400" strike="sngStrike" dirty="0">
                <a:solidFill>
                  <a:srgbClr val="002060"/>
                </a:solidFill>
              </a:rPr>
              <a:t>Reiter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i="1" strike="sngStrike" dirty="0">
                <a:solidFill>
                  <a:srgbClr val="002060"/>
                </a:solidFill>
              </a:rPr>
              <a:t>Is there something fundamentally wrong with the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EF142-459D-D519-0E20-FEBD68C0B436}"/>
              </a:ext>
            </a:extLst>
          </p:cNvPr>
          <p:cNvSpPr txBox="1"/>
          <p:nvPr/>
        </p:nvSpPr>
        <p:spPr>
          <a:xfrm>
            <a:off x="7809722" y="6123543"/>
            <a:ext cx="32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 (UV; with ionisation)</a:t>
            </a:r>
          </a:p>
        </p:txBody>
      </p:sp>
    </p:spTree>
    <p:extLst>
      <p:ext uri="{BB962C8B-B14F-4D97-AF65-F5344CB8AC3E}">
        <p14:creationId xmlns:p14="http://schemas.microsoft.com/office/powerpoint/2010/main" val="858592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922F-76DF-583A-477C-60490F0D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List items for discussion with Chris (Luna)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AC7B-5F7C-F75F-674A-2F6B1AB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dirty="0"/>
              <a:t>Lacking documentation for </a:t>
            </a:r>
            <a:r>
              <a:rPr lang="en-GB" sz="2400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Nonlinear.jl</a:t>
            </a:r>
            <a:r>
              <a:rPr lang="en-GB" sz="2400" dirty="0"/>
              <a:t> </a:t>
            </a:r>
            <a:r>
              <a:rPr lang="en-GB" dirty="0"/>
              <a:t>response functions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particular: how do </a:t>
            </a:r>
            <a:r>
              <a:rPr lang="en-GB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KerrField</a:t>
            </a:r>
            <a:r>
              <a:rPr lang="en-GB" dirty="0"/>
              <a:t>, </a:t>
            </a:r>
            <a:r>
              <a:rPr lang="en-GB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PlasmaCumtrapz</a:t>
            </a:r>
            <a:r>
              <a:rPr lang="en-GB" dirty="0"/>
              <a:t>, etc. relate to specific terms in the UPPE?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Extracting temporal/spectral phase information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Breakdown in </a:t>
            </a:r>
            <a:r>
              <a:rPr lang="en-GB" i="1" dirty="0" err="1">
                <a:solidFill>
                  <a:srgbClr val="002060"/>
                </a:solidFill>
              </a:rPr>
              <a:t>PlasmaScalar</a:t>
            </a:r>
            <a:r>
              <a:rPr lang="en-GB" i="1" dirty="0">
                <a:solidFill>
                  <a:srgbClr val="002060"/>
                </a:solidFill>
              </a:rPr>
              <a:t>!</a:t>
            </a:r>
            <a:r>
              <a:rPr lang="en-GB" dirty="0"/>
              <a:t> Ionisation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	</a:t>
            </a:r>
            <a:r>
              <a:rPr lang="en-GB" b="1" dirty="0"/>
              <a:t>Note: potential fix using ADK ionisation instead of PPT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Spatial grids with centring on zero?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Current problem with COMSOL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92330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D5A0-8C5C-8EA4-BA17-2C17D92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2175-3316-C9C3-EFBB-738F1E9A3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Changing the beam focus position seems to affect a wide variety of pulse parameters: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output pulse duration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spatiotemporal pulse profile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total pulse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…</a:t>
            </a:r>
          </a:p>
          <a:p>
            <a:r>
              <a:rPr lang="en-GB" dirty="0"/>
              <a:t>So far, only cursory exploration (see next slides)</a:t>
            </a:r>
          </a:p>
          <a:p>
            <a:r>
              <a:rPr lang="en-GB" i="1" dirty="0">
                <a:solidFill>
                  <a:srgbClr val="002060"/>
                </a:solidFill>
              </a:rPr>
              <a:t>Worthwhile to investigate further?  </a:t>
            </a:r>
          </a:p>
        </p:txBody>
      </p:sp>
    </p:spTree>
    <p:extLst>
      <p:ext uri="{BB962C8B-B14F-4D97-AF65-F5344CB8AC3E}">
        <p14:creationId xmlns:p14="http://schemas.microsoft.com/office/powerpoint/2010/main" val="240503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44E6-D7AA-B1D9-54E2-E74259C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A05F087-4AEC-C99A-5DEB-B0FEA419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838"/>
            <a:ext cx="4045359" cy="3034020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4671178-1E41-CEC0-2D92-79F5A44ED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12" y="2290962"/>
            <a:ext cx="4048775" cy="3036581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D7CA023-3A0B-FF36-C050-D5527992E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40" y="2290962"/>
            <a:ext cx="4038528" cy="3028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3C41A1-8283-72E9-A6C3-D7B20C3E022B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C0580-19B6-13E6-6E84-B29C02C391CE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0075C-15A6-2BA9-6237-A793B20BD337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3484063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95A9-6CB0-E071-8FAD-AC3725DD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940DEA93-B458-D060-23DD-58A26FEA3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7" y="2192692"/>
            <a:ext cx="4044080" cy="3033061"/>
          </a:xfrm>
        </p:spPr>
      </p:pic>
      <p:pic>
        <p:nvPicPr>
          <p:cNvPr id="7" name="Picture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4038437B-D704-D389-A390-57F735CEB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13" y="2134207"/>
            <a:ext cx="4037630" cy="302822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32A3DFDF-91B7-CC57-3BE9-E09531106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22" y="2239347"/>
            <a:ext cx="3748001" cy="2811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48FB09-C3EC-EB21-F5F2-722788CB8E99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F2C25-018E-A82F-B57D-A13401FAF19B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D2AF9-A5FB-910F-55A6-7DEFFE73ECE4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21965818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15F7-D2B8-7A47-241C-B47BC0EA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a pulse&#10;&#10;Description automatically generated">
            <a:extLst>
              <a:ext uri="{FF2B5EF4-FFF2-40B4-BE49-F238E27FC236}">
                <a16:creationId xmlns:a16="http://schemas.microsoft.com/office/drawing/2014/main" id="{77A5BB10-BA8D-FBA1-D9DC-BC9D46E3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400" y="2190065"/>
            <a:ext cx="3978353" cy="2983766"/>
          </a:xfrm>
        </p:spPr>
      </p:pic>
      <p:pic>
        <p:nvPicPr>
          <p:cNvPr id="7" name="Picture 6" descr="A graph of a pulse&#10;&#10;Description automatically generated">
            <a:extLst>
              <a:ext uri="{FF2B5EF4-FFF2-40B4-BE49-F238E27FC236}">
                <a16:creationId xmlns:a16="http://schemas.microsoft.com/office/drawing/2014/main" id="{3D3B4CAC-E537-995B-1C8A-A3BB3171B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8" y="1997412"/>
            <a:ext cx="4436469" cy="3327352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1979767B-9D97-BBDF-FE65-D11A8AC47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18" y="1913951"/>
            <a:ext cx="4659031" cy="3494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DCD304-1B2B-E906-92D6-98D190217EC7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330F-25FE-7FC4-CF36-99BD5EACBF75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F259D-6453-947E-FC64-55C21D30A928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2061945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0AC2-CDE3-167A-FF0C-788C1B5D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energy efficiency&#10;&#10;Description automatically generated">
            <a:extLst>
              <a:ext uri="{FF2B5EF4-FFF2-40B4-BE49-F238E27FC236}">
                <a16:creationId xmlns:a16="http://schemas.microsoft.com/office/drawing/2014/main" id="{3FD01A98-71A0-9C16-1DAD-CF0644678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35" y="2249488"/>
            <a:ext cx="4353334" cy="3265001"/>
          </a:xfrm>
        </p:spPr>
      </p:pic>
      <p:pic>
        <p:nvPicPr>
          <p:cNvPr id="7" name="Picture 6" descr="A graph of energy efficiency&#10;&#10;Description automatically generated">
            <a:extLst>
              <a:ext uri="{FF2B5EF4-FFF2-40B4-BE49-F238E27FC236}">
                <a16:creationId xmlns:a16="http://schemas.microsoft.com/office/drawing/2014/main" id="{57ABDE2E-42E5-FC95-7785-FA5F9E55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70" y="2436956"/>
            <a:ext cx="4103377" cy="3077533"/>
          </a:xfrm>
          <a:prstGeom prst="rect">
            <a:avLst/>
          </a:prstGeom>
        </p:spPr>
      </p:pic>
      <p:pic>
        <p:nvPicPr>
          <p:cNvPr id="9" name="Picture 8" descr="A graph of energy and uv energy&#10;&#10;Description automatically generated with medium confidence">
            <a:extLst>
              <a:ext uri="{FF2B5EF4-FFF2-40B4-BE49-F238E27FC236}">
                <a16:creationId xmlns:a16="http://schemas.microsoft.com/office/drawing/2014/main" id="{3B08401B-DE8C-DC55-1F6C-D07803DA4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611"/>
            <a:ext cx="4005171" cy="3003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ED9BD-08D0-D24F-0C75-91BFB9C4D3FA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B3F1E-9BF2-3321-0CB2-CE7A8DD65A19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A50E2-A000-E651-7342-5FC7304AD02B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406689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gas properties&#10;&#10;Description automatically generated">
            <a:extLst>
              <a:ext uri="{FF2B5EF4-FFF2-40B4-BE49-F238E27FC236}">
                <a16:creationId xmlns:a16="http://schemas.microsoft.com/office/drawing/2014/main" id="{64A5B05A-FA58-96D2-86C7-45A8EB06A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3" y="1531230"/>
            <a:ext cx="5589155" cy="4347892"/>
          </a:xfrm>
        </p:spPr>
      </p:pic>
      <p:pic>
        <p:nvPicPr>
          <p:cNvPr id="8" name="Picture 7" descr="A graph of a pulse&#10;&#10;Description automatically generated">
            <a:extLst>
              <a:ext uri="{FF2B5EF4-FFF2-40B4-BE49-F238E27FC236}">
                <a16:creationId xmlns:a16="http://schemas.microsoft.com/office/drawing/2014/main" id="{7789A889-06D3-4132-9053-39863B4FA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49" y="1314926"/>
            <a:ext cx="5982218" cy="474005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5EA8390-A8A0-3E8B-45F9-21240599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u="sng" dirty="0"/>
              <a:t>Example run</a:t>
            </a:r>
          </a:p>
        </p:txBody>
      </p:sp>
    </p:spTree>
    <p:extLst>
      <p:ext uri="{BB962C8B-B14F-4D97-AF65-F5344CB8AC3E}">
        <p14:creationId xmlns:p14="http://schemas.microsoft.com/office/powerpoint/2010/main" val="3398855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4327-47D1-1A70-31DE-D89B42C2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DA009427-7786-7D91-8556-E9733FDB7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0" y="2286000"/>
            <a:ext cx="4042251" cy="3031689"/>
          </a:xfrm>
        </p:spPr>
      </p:pic>
      <p:pic>
        <p:nvPicPr>
          <p:cNvPr id="7" name="Picture 6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C8DE0A4-3FFE-FF97-D166-7E616E6D3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08" y="2087823"/>
            <a:ext cx="4478583" cy="3358937"/>
          </a:xfrm>
          <a:prstGeom prst="rect">
            <a:avLst/>
          </a:prstGeom>
        </p:spPr>
      </p:pic>
      <p:pic>
        <p:nvPicPr>
          <p:cNvPr id="9" name="Picture 8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087E7F47-3490-EA4C-ADF2-E86E725B1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86" y="2175208"/>
            <a:ext cx="4306999" cy="3230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1FE8E1-A5B8-0F2F-1BA0-5598F06DDA50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637E0-DF30-D379-4E83-D1555B3B889F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A9BB4-64B0-CA22-9309-9B846FC327AA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38440200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BCF2-BAD1-B17B-72BF-9FB7048B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Next steps?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447EC-2F08-4DD7-F033-C655D2211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different gases</a:t>
            </a:r>
          </a:p>
          <a:p>
            <a:r>
              <a:rPr lang="en-GB" dirty="0"/>
              <a:t>Use COMSOL density </a:t>
            </a:r>
            <a:r>
              <a:rPr lang="en-GB" dirty="0" err="1"/>
              <a:t>funcs</a:t>
            </a:r>
            <a:r>
              <a:rPr lang="en-GB" dirty="0"/>
              <a:t> </a:t>
            </a:r>
          </a:p>
          <a:p>
            <a:r>
              <a:rPr lang="en-GB" dirty="0"/>
              <a:t>Re-do plots with experimental data overlayed</a:t>
            </a:r>
          </a:p>
        </p:txBody>
      </p:sp>
    </p:spTree>
    <p:extLst>
      <p:ext uri="{BB962C8B-B14F-4D97-AF65-F5344CB8AC3E}">
        <p14:creationId xmlns:p14="http://schemas.microsoft.com/office/powerpoint/2010/main" val="969914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9224-BB00-B721-6803-D215F5911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Relative Neon/Argon saturation values [OLD]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2269D8-CCEB-FC6B-74CF-652FA9B54D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505601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549731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3918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73363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Beam power*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peak intensity**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E_Ne</a:t>
                      </a:r>
                      <a:r>
                        <a:rPr lang="en-GB" dirty="0"/>
                        <a:t>/</a:t>
                      </a:r>
                      <a:r>
                        <a:rPr lang="en-GB" dirty="0" err="1"/>
                        <a:t>E_Ar</a:t>
                      </a:r>
                      <a:r>
                        <a:rPr lang="en-GB" dirty="0"/>
                        <a:t> 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P_Ne</a:t>
                      </a:r>
                      <a:r>
                        <a:rPr lang="en-GB" dirty="0"/>
                        <a:t>/</a:t>
                      </a:r>
                      <a:r>
                        <a:rPr lang="en-GB" dirty="0" err="1"/>
                        <a:t>P_Ar</a:t>
                      </a:r>
                      <a:r>
                        <a:rPr lang="en-GB" dirty="0"/>
                        <a:t> 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5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75mW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0.091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0.945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11.591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14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0.182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2.302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11.588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3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0.243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2.871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10.688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1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0.365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3.376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261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AE9E9-7659-9B0C-1807-D0AF16B9B79E}"/>
                  </a:ext>
                </a:extLst>
              </p:cNvPr>
              <p:cNvSpPr txBox="1"/>
              <p:nvPr/>
            </p:nvSpPr>
            <p:spPr>
              <a:xfrm>
                <a:off x="261256" y="4826675"/>
                <a:ext cx="1022635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*     Based on a 1kHz pump beam repetition rate</a:t>
                </a:r>
              </a:p>
              <a:p>
                <a:r>
                  <a:rPr lang="en-GB" dirty="0"/>
                  <a:t>**   Peak 1/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intensity for a 65 µm beam waist and 6.2fs pulse duration</a:t>
                </a:r>
              </a:p>
              <a:p>
                <a:r>
                  <a:rPr lang="en-GB" dirty="0"/>
                  <a:t>†     Saturation UV energies </a:t>
                </a:r>
              </a:p>
              <a:p>
                <a:r>
                  <a:rPr lang="en-GB" dirty="0"/>
                  <a:t>‡     Saturation pressures</a:t>
                </a:r>
              </a:p>
              <a:p>
                <a:endParaRPr lang="en-GB" dirty="0"/>
              </a:p>
              <a:p>
                <a:r>
                  <a:rPr lang="en-GB" i="1" dirty="0"/>
                  <a:t>Note: the simulations included ionisation; the CEO phase was set to zero and the beam focus was located at the centre of the 3mm cell; a simple gradient approximation with edge pressure 1mbar was used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AE9E9-7659-9B0C-1807-D0AF16B9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6" y="4826675"/>
                <a:ext cx="10226352" cy="2031325"/>
              </a:xfrm>
              <a:prstGeom prst="rect">
                <a:avLst/>
              </a:prstGeom>
              <a:blipFill>
                <a:blip r:embed="rId2"/>
                <a:stretch>
                  <a:fillRect l="-537" t="-18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9779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5C61-A890-9780-3C3E-6C9923A2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different gases [OLD]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3AE31-E6EB-7576-C45D-D0D8C7B8F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50633" cy="482804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At the given parameter values, the highest UV energies are generated by krypton, argon and nitrous oxide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Investigate Kr and N2O in more detail (plots on </a:t>
            </a:r>
            <a:r>
              <a:rPr lang="en-GB" i="1" dirty="0" err="1">
                <a:solidFill>
                  <a:srgbClr val="002060"/>
                </a:solidFill>
              </a:rPr>
              <a:t>Sync&amp;Share</a:t>
            </a:r>
            <a:r>
              <a:rPr lang="en-GB" i="1" dirty="0">
                <a:solidFill>
                  <a:srgbClr val="002060"/>
                </a:solidFill>
              </a:rPr>
              <a:t>)?</a:t>
            </a:r>
          </a:p>
          <a:p>
            <a:r>
              <a:rPr lang="en-GB" dirty="0"/>
              <a:t>Neon, on the other hand, yields the second-lowest UV energy</a:t>
            </a:r>
          </a:p>
          <a:p>
            <a:r>
              <a:rPr lang="en-GB" i="1" dirty="0">
                <a:solidFill>
                  <a:srgbClr val="002060"/>
                </a:solidFill>
              </a:rPr>
              <a:t>Note that relative gas performance is likely sensitive to central gas pressure and beam power: simulations should be extended!</a:t>
            </a:r>
          </a:p>
          <a:p>
            <a:endParaRPr lang="en-GB" dirty="0"/>
          </a:p>
        </p:txBody>
      </p:sp>
      <p:pic>
        <p:nvPicPr>
          <p:cNvPr id="7" name="Picture 6" descr="A blue and white graph&#10;&#10;Description automatically generated">
            <a:extLst>
              <a:ext uri="{FF2B5EF4-FFF2-40B4-BE49-F238E27FC236}">
                <a16:creationId xmlns:a16="http://schemas.microsoft.com/office/drawing/2014/main" id="{1F4B2AD0-C574-3CED-D35E-B7AEB8A7C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3" y="134892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6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5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18/08/2023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1733618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E94E-E8E9-76EF-E8BC-283DF5B1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458CF-68D2-CFD5-65AB-8AA08A6D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An extensive round of parameter scans was carried out, involving over 5000 simulation runs and the following parameters: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gases: </a:t>
            </a:r>
            <a:r>
              <a:rPr lang="en-GB" dirty="0" err="1"/>
              <a:t>Ar</a:t>
            </a:r>
            <a:r>
              <a:rPr lang="en-GB" dirty="0"/>
              <a:t>, Ne, Kr, Xe, He, N2, and N2O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beam powers: 75mW, 150mW, 200mW, 300mW, and 400mW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pressures: 0.1bar to 5.1bar in 0.1bar increments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density profiles: gradient and COMSOL </a:t>
            </a:r>
          </a:p>
          <a:p>
            <a:r>
              <a:rPr lang="en-GB" dirty="0"/>
              <a:t>The scan outputs consisted of: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total UV energy &amp; efficiency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UV pulse duration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UV output spectrum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Position of the UV energy peak</a:t>
            </a:r>
          </a:p>
          <a:p>
            <a:r>
              <a:rPr lang="en-GB" i="1" dirty="0">
                <a:solidFill>
                  <a:srgbClr val="002060"/>
                </a:solidFill>
              </a:rPr>
              <a:t>Caveats: the simulations used the ADK ionisation model instead of PPT; at the time of writing, the simulations have not yet finished!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1282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CEEA-9355-2907-948B-E1578CDF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D07C-04B6-A8E2-F20C-9DAE1E66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GB" dirty="0"/>
              <a:t>Comparison of the two density models </a:t>
            </a:r>
          </a:p>
          <a:p>
            <a:pPr lvl="1"/>
            <a:r>
              <a:rPr lang="en-GB" dirty="0"/>
              <a:t>Compare the profiles themselves</a:t>
            </a:r>
          </a:p>
          <a:p>
            <a:pPr lvl="1"/>
            <a:r>
              <a:rPr lang="en-GB" dirty="0"/>
              <a:t>Show general results of pressure scan comparisons</a:t>
            </a:r>
          </a:p>
          <a:p>
            <a:pPr lvl="1"/>
            <a:r>
              <a:rPr lang="en-GB" dirty="0"/>
              <a:t>In-depth case study</a:t>
            </a:r>
          </a:p>
          <a:p>
            <a:pPr marL="571500" indent="-571500">
              <a:buAutoNum type="romanUcPeriod" startAt="2"/>
            </a:pPr>
            <a:r>
              <a:rPr lang="en-GB" dirty="0"/>
              <a:t>Comparison of the different gases</a:t>
            </a:r>
          </a:p>
          <a:p>
            <a:pPr lvl="1"/>
            <a:r>
              <a:rPr lang="en-GB" dirty="0"/>
              <a:t>Energy saturation and peak energies</a:t>
            </a:r>
          </a:p>
          <a:p>
            <a:pPr lvl="1"/>
            <a:r>
              <a:rPr lang="en-GB" dirty="0"/>
              <a:t>Pulse durations</a:t>
            </a:r>
          </a:p>
          <a:p>
            <a:pPr marL="571500" indent="-571500">
              <a:buAutoNum type="romanUcPeriod" startAt="2"/>
            </a:pPr>
            <a:r>
              <a:rPr lang="en-GB" dirty="0"/>
              <a:t>Selection of “conditions of interest” (combinations of pressure, beam power, and gas that result in &gt;100nJ sub-2fs UV pulses)</a:t>
            </a:r>
          </a:p>
          <a:p>
            <a:pPr marL="571500" indent="-571500">
              <a:buAutoNum type="romanUcPeriod" startAt="2"/>
            </a:pPr>
            <a:r>
              <a:rPr lang="en-GB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223685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D9844-CCC2-500A-B078-4BF3BB14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COMSOL V. GRADIENT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89937-61F6-ED72-09C5-05E5A7EF5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535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C8C-C33C-0289-7956-1F958904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The density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997D-5EB6-F308-482D-3018A5C15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8539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gradient profile has a higher peak and steeper drop-off than COMSOL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This difference is (qualitatively) unchanged when varying the pressure</a:t>
            </a:r>
          </a:p>
          <a:p>
            <a:r>
              <a:rPr lang="en-GB" dirty="0"/>
              <a:t>Most importantly but not shown here: COMSOL also includes the region outside the cell (3.5cm on either side)</a:t>
            </a:r>
          </a:p>
          <a:p>
            <a:r>
              <a:rPr lang="en-GB" i="1" dirty="0">
                <a:solidFill>
                  <a:srgbClr val="002060"/>
                </a:solidFill>
              </a:rPr>
              <a:t>Overall, fairly good agreement of the two models within the cell</a:t>
            </a:r>
          </a:p>
        </p:txBody>
      </p:sp>
      <p:pic>
        <p:nvPicPr>
          <p:cNvPr id="5" name="Picture 4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78D7932B-A45D-28D7-5D78-CB73611F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39" y="1427585"/>
            <a:ext cx="6515261" cy="48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19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2373-E941-DC6C-AACA-B39E64B9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The density profiles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403C2-95FF-D4CB-DDC4-A1D57677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COMSOL simulations are only based on Argon</a:t>
            </a:r>
          </a:p>
          <a:p>
            <a:r>
              <a:rPr lang="en-GB" dirty="0"/>
              <a:t>However, at the given pressures there is barely any difference in the density profiles of various gases</a:t>
            </a:r>
          </a:p>
          <a:p>
            <a:r>
              <a:rPr lang="en-GB" dirty="0"/>
              <a:t>Thus, the COMSOL model was also applied to the other gases in the parameter scans</a:t>
            </a:r>
          </a:p>
          <a:p>
            <a:r>
              <a:rPr lang="en-GB" i="1" dirty="0">
                <a:solidFill>
                  <a:srgbClr val="002060"/>
                </a:solidFill>
              </a:rPr>
              <a:t>Note: the COMSOL data used here was </a:t>
            </a:r>
            <a:r>
              <a:rPr lang="en-GB" b="1" i="1" dirty="0">
                <a:solidFill>
                  <a:srgbClr val="002060"/>
                </a:solidFill>
              </a:rPr>
              <a:t>not</a:t>
            </a:r>
            <a:r>
              <a:rPr lang="en-GB" i="1" dirty="0">
                <a:solidFill>
                  <a:srgbClr val="002060"/>
                </a:solidFill>
              </a:rPr>
              <a:t> generated with the improved high-Mach model!  </a:t>
            </a:r>
          </a:p>
          <a:p>
            <a:endParaRPr lang="en-GB" dirty="0"/>
          </a:p>
        </p:txBody>
      </p:sp>
      <p:pic>
        <p:nvPicPr>
          <p:cNvPr id="5" name="Picture 4" descr="A graph of different gas profiles&#10;&#10;Description automatically generated">
            <a:extLst>
              <a:ext uri="{FF2B5EF4-FFF2-40B4-BE49-F238E27FC236}">
                <a16:creationId xmlns:a16="http://schemas.microsoft.com/office/drawing/2014/main" id="{6BB16442-F304-AF93-61D1-BA2C4F5C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35" y="1474237"/>
            <a:ext cx="6489116" cy="48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9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0735-5DC1-58A9-51DB-C072A56B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Example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437C2-CACF-DB6D-16C4-5BD38B57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chart of a graph&#10;&#10;Description automatically generated">
            <a:extLst>
              <a:ext uri="{FF2B5EF4-FFF2-40B4-BE49-F238E27FC236}">
                <a16:creationId xmlns:a16="http://schemas.microsoft.com/office/drawing/2014/main" id="{0A028F3F-25C6-3142-CD22-A22EC4981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5" y="1600643"/>
            <a:ext cx="6248942" cy="4701947"/>
          </a:xfrm>
          <a:prstGeom prst="rect">
            <a:avLst/>
          </a:prstGeom>
        </p:spPr>
      </p:pic>
      <p:pic>
        <p:nvPicPr>
          <p:cNvPr id="5" name="Picture 4" descr="A chart of a frequency evolution&#10;&#10;Description automatically generated">
            <a:extLst>
              <a:ext uri="{FF2B5EF4-FFF2-40B4-BE49-F238E27FC236}">
                <a16:creationId xmlns:a16="http://schemas.microsoft.com/office/drawing/2014/main" id="{37F6D11C-A87B-0C12-CBBC-1D5A59AB8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27" y="1695623"/>
            <a:ext cx="5951736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737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pulse durations&#10;&#10;Description automatically generated">
            <a:extLst>
              <a:ext uri="{FF2B5EF4-FFF2-40B4-BE49-F238E27FC236}">
                <a16:creationId xmlns:a16="http://schemas.microsoft.com/office/drawing/2014/main" id="{387D7538-0348-E7D3-4573-3C71D8B19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113098"/>
            <a:ext cx="4251656" cy="3188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93C47-9029-E0B6-0296-5D7464D5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Pressure scan comparisons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072962-4037-40A3-89AF-471D27B9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4403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COMSOL and gradient models were compared in a variety of pressure scans</a:t>
            </a:r>
          </a:p>
          <a:p>
            <a:r>
              <a:rPr lang="en-GB" dirty="0"/>
              <a:t>Across all beam powers and pressures, </a:t>
            </a:r>
            <a:r>
              <a:rPr lang="en-GB" i="1" dirty="0">
                <a:solidFill>
                  <a:srgbClr val="002060"/>
                </a:solidFill>
              </a:rPr>
              <a:t>COMSOL predicts a significantly lower UV energy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/>
              <a:t> Exception: N2O at 300mW?!</a:t>
            </a:r>
          </a:p>
          <a:p>
            <a:r>
              <a:rPr lang="en-GB" dirty="0"/>
              <a:t>There is also generally disagreement between the simulated pulse duration, although without a clear pattern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Note: FWHM pulse durations are used, which are sensitive to pulse shape and hence could be misleading</a:t>
            </a:r>
          </a:p>
        </p:txBody>
      </p:sp>
      <p:pic>
        <p:nvPicPr>
          <p:cNvPr id="10" name="Picture 9" descr="A graph of uv energized&#10;&#10;Description automatically generated">
            <a:extLst>
              <a:ext uri="{FF2B5EF4-FFF2-40B4-BE49-F238E27FC236}">
                <a16:creationId xmlns:a16="http://schemas.microsoft.com/office/drawing/2014/main" id="{0C4C6E8D-B9CA-0AB8-8829-A08A377AC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3244690"/>
            <a:ext cx="4251656" cy="31887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567177-ACDE-5F17-2768-FF8F985817BC}"/>
              </a:ext>
            </a:extLst>
          </p:cNvPr>
          <p:cNvSpPr txBox="1"/>
          <p:nvPr/>
        </p:nvSpPr>
        <p:spPr>
          <a:xfrm>
            <a:off x="8335642" y="6283237"/>
            <a:ext cx="344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Note: the plots above are random examples and not related </a:t>
            </a:r>
          </a:p>
        </p:txBody>
      </p:sp>
    </p:spTree>
    <p:extLst>
      <p:ext uri="{BB962C8B-B14F-4D97-AF65-F5344CB8AC3E}">
        <p14:creationId xmlns:p14="http://schemas.microsoft.com/office/powerpoint/2010/main" val="38394938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C4D404-D01B-EE2C-7929-C631A5EFB81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DB0CF-6804-1556-8A91-A39DFC088AA5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  <p:pic>
        <p:nvPicPr>
          <p:cNvPr id="7" name="Picture 6" descr="A graph of gas properties&#10;&#10;Description automatically generated">
            <a:extLst>
              <a:ext uri="{FF2B5EF4-FFF2-40B4-BE49-F238E27FC236}">
                <a16:creationId xmlns:a16="http://schemas.microsoft.com/office/drawing/2014/main" id="{C2857EFD-233E-8545-FF0A-F26925CFB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diagram of gas propane&#10;&#10;Description automatically generated">
            <a:extLst>
              <a:ext uri="{FF2B5EF4-FFF2-40B4-BE49-F238E27FC236}">
                <a16:creationId xmlns:a16="http://schemas.microsoft.com/office/drawing/2014/main" id="{A40A1698-6D9D-DA4F-A3E0-43F538415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208864"/>
            <a:ext cx="6437389" cy="4828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</p:spTree>
    <p:extLst>
      <p:ext uri="{BB962C8B-B14F-4D97-AF65-F5344CB8AC3E}">
        <p14:creationId xmlns:p14="http://schemas.microsoft.com/office/powerpoint/2010/main" val="3827950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19B7738-B8A8-A597-33E2-1DD9133F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4" y="1285567"/>
            <a:ext cx="6437389" cy="4828042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3E2886B8-7EBB-9570-14FD-A8CB07328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87" y="128556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A9DC0A-0092-1187-89DD-2ACFDEA66B7C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A6742-BF3B-1E95-AA9C-F416B4A7A5A1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8198433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 : Argon at 1.0bar with 150mW </a:t>
            </a:r>
          </a:p>
        </p:txBody>
      </p:sp>
      <p:pic>
        <p:nvPicPr>
          <p:cNvPr id="6" name="Picture 5" descr="A purple square with green and yellow lines&#10;&#10;Description automatically generated">
            <a:extLst>
              <a:ext uri="{FF2B5EF4-FFF2-40B4-BE49-F238E27FC236}">
                <a16:creationId xmlns:a16="http://schemas.microsoft.com/office/drawing/2014/main" id="{A2F4C553-E2A8-D9B1-C547-82F645D42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frequency&#10;&#10;Description automatically generated with medium confidence">
            <a:extLst>
              <a:ext uri="{FF2B5EF4-FFF2-40B4-BE49-F238E27FC236}">
                <a16:creationId xmlns:a16="http://schemas.microsoft.com/office/drawing/2014/main" id="{64FCE323-721F-7B1E-3933-00707761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11" y="1313559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E1CC8-F58C-D8CB-CC91-D2A08A8D5944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6DDC6-04E4-19E4-C582-3B0306AE8631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72213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pulse energy&#10;&#10;Description automatically generated">
            <a:extLst>
              <a:ext uri="{FF2B5EF4-FFF2-40B4-BE49-F238E27FC236}">
                <a16:creationId xmlns:a16="http://schemas.microsoft.com/office/drawing/2014/main" id="{CB568C4A-667F-1A81-4FAB-11DD7CB3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" y="1276237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energy and uv pulse energy&#10;&#10;Description automatically generated with medium confidence">
            <a:extLst>
              <a:ext uri="{FF2B5EF4-FFF2-40B4-BE49-F238E27FC236}">
                <a16:creationId xmlns:a16="http://schemas.microsoft.com/office/drawing/2014/main" id="{840BED2F-2475-23B1-F12D-52A04AE49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21" y="127623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1BB872-49D2-78D8-A8E6-0719FCD163BA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E40DF-271A-0BB1-3904-AC1B80A55113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7575298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CE1B3CE-922F-F8F0-4176-8898F88CA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" y="1285566"/>
            <a:ext cx="6437389" cy="4828042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0C77A89-32E7-1524-585C-1991C825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60" y="1271570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5F9288-4974-B12C-AA5A-85B9F8E272FA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225C5-64A1-24A7-241D-1A1FD8D853D7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39956969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beam&#10;&#10;Description automatically generated">
            <a:extLst>
              <a:ext uri="{FF2B5EF4-FFF2-40B4-BE49-F238E27FC236}">
                <a16:creationId xmlns:a16="http://schemas.microsoft.com/office/drawing/2014/main" id="{C178DD14-DA3D-E36D-D8C7-3E7681225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228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8B9E2365-E970-C472-DF10-6B531D4B1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304228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F0D51-AE00-A5F4-803E-2B7794822DA1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88B12-52C0-2E38-E626-9CB374761CEE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3599610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with red and purple lines&#10;&#10;Description automatically generated">
            <a:extLst>
              <a:ext uri="{FF2B5EF4-FFF2-40B4-BE49-F238E27FC236}">
                <a16:creationId xmlns:a16="http://schemas.microsoft.com/office/drawing/2014/main" id="{2E833D5C-6378-A658-4569-47460402D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889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6D02B4A2-BC26-69A3-A62B-AB9CF36E6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322889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728F65-27E7-709C-B6A8-71ABF4DA9F9D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2147E-B308-6EF5-E564-38ACF540E52B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310387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C0B5269-B725-A775-BF2A-3C122D585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AC52EE2-5F90-DC8C-0E2A-4FFFC779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208864"/>
            <a:ext cx="6437389" cy="4828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536E08-3F32-C9EB-5EAF-4F5B5555FBF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C3747-7B96-8444-DE07-765B99E13BFC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085713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pulse&#10;&#10;Description automatically generated">
            <a:extLst>
              <a:ext uri="{FF2B5EF4-FFF2-40B4-BE49-F238E27FC236}">
                <a16:creationId xmlns:a16="http://schemas.microsoft.com/office/drawing/2014/main" id="{3940AE6B-5749-EC93-A623-1CA5C5E0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3" y="1302171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FA96E3C1-16B6-5C17-3C87-A91BA2A10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77" y="133016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B5A29C-E041-62B4-0860-9B3DF36C7F9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83F1D-B417-7FD3-8C49-218BD31C7C26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74244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460A-7BDF-D325-029E-0ECA8E18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Example run</a:t>
            </a:r>
          </a:p>
        </p:txBody>
      </p:sp>
      <p:pic>
        <p:nvPicPr>
          <p:cNvPr id="4" name="Picture 3" descr="A graph of a graph of a number of objects&#10;&#10;Description automatically generated">
            <a:extLst>
              <a:ext uri="{FF2B5EF4-FFF2-40B4-BE49-F238E27FC236}">
                <a16:creationId xmlns:a16="http://schemas.microsoft.com/office/drawing/2014/main" id="{69B82BA0-D9D1-C8DD-6E73-A2726B908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4" y="1482636"/>
            <a:ext cx="5845047" cy="4694327"/>
          </a:xfrm>
          <a:prstGeom prst="rect">
            <a:avLst/>
          </a:prstGeom>
        </p:spPr>
      </p:pic>
      <p:pic>
        <p:nvPicPr>
          <p:cNvPr id="5" name="Picture 4" descr="A graph of a pulse&#10;&#10;Description automatically generated">
            <a:extLst>
              <a:ext uri="{FF2B5EF4-FFF2-40B4-BE49-F238E27FC236}">
                <a16:creationId xmlns:a16="http://schemas.microsoft.com/office/drawing/2014/main" id="{2BB8D2B5-2EDE-6071-4401-D4846D09F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53" y="1520740"/>
            <a:ext cx="5845047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47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oup of images of a pulse&#10;&#10;Description automatically generated">
            <a:extLst>
              <a:ext uri="{FF2B5EF4-FFF2-40B4-BE49-F238E27FC236}">
                <a16:creationId xmlns:a16="http://schemas.microsoft.com/office/drawing/2014/main" id="{5346B649-9030-EFF3-51EF-13AAABBBA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2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A8B7A85B-1806-5AF3-9BA7-ED8E275F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7" y="1208864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3EDBAC-283D-3D1B-F040-DC45862F5249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D8BA9-D115-5740-A457-6FDFED2288A2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018593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oup of images of a wave&#10;&#10;Description automatically generated with medium confidence">
            <a:extLst>
              <a:ext uri="{FF2B5EF4-FFF2-40B4-BE49-F238E27FC236}">
                <a16:creationId xmlns:a16="http://schemas.microsoft.com/office/drawing/2014/main" id="{271CBD5B-AB32-9F30-C9B2-375D19F2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55" y="1313559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2B352C57-D8ED-33E9-D930-07EFD0DA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59" y="1393530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F81A1-DBB2-BD84-2A54-C917D4080C01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460AB-64ED-033C-F2B7-C0C9133814C4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42853112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normalized energy&#10;&#10;Description automatically generated with medium confidence">
            <a:extLst>
              <a:ext uri="{FF2B5EF4-FFF2-40B4-BE49-F238E27FC236}">
                <a16:creationId xmlns:a16="http://schemas.microsoft.com/office/drawing/2014/main" id="{4C98E5D4-B367-E316-3E28-E9F82EAFF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14" y="1276236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8CB28317-B373-6F76-4A38-6FAC0838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8" y="1276236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7D425E-CB21-3825-CB48-19651E9ECC9E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B634B-4DE3-A373-ADB5-FE2CE292221B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36938446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ED9D-ED8F-D27D-FDC8-E97B2F3C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8435-98D0-DEA5-B882-02740DF4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Despite the relatively good agreement of the gradient and COMSOL models within the cell, the simulation output is drastically different</a:t>
            </a:r>
          </a:p>
          <a:p>
            <a:r>
              <a:rPr lang="en-GB" dirty="0"/>
              <a:t>Apart from the scale of the UV output energy, the gradient model seems to produce results that agree more closely with the expected and measured pulse properties </a:t>
            </a:r>
          </a:p>
          <a:p>
            <a:r>
              <a:rPr lang="en-GB" dirty="0"/>
              <a:t> The relevant factor appears to be the propagation of the pulse outside the cell, which is neglected in the gradient model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Compare gradient model to a truncated COMSOL model involving only the cell itself?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Investigate propagation of the pulse before and after the cell? (see next slide)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6649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7797-2CD4-66EF-DEDA-CD25DE26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Side note: position of the UV maximum</a:t>
            </a:r>
          </a:p>
        </p:txBody>
      </p:sp>
      <p:pic>
        <p:nvPicPr>
          <p:cNvPr id="5" name="Picture 4" descr="A graph of a graph of uv energy&#10;&#10;Description automatically generated with medium confidence">
            <a:extLst>
              <a:ext uri="{FF2B5EF4-FFF2-40B4-BE49-F238E27FC236}">
                <a16:creationId xmlns:a16="http://schemas.microsoft.com/office/drawing/2014/main" id="{9CEB5169-DC63-AE4E-63F4-A0F14508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58" y="1187952"/>
            <a:ext cx="5760000" cy="4320000"/>
          </a:xfrm>
          <a:prstGeom prst="rect">
            <a:avLst/>
          </a:prstGeom>
        </p:spPr>
      </p:pic>
      <p:pic>
        <p:nvPicPr>
          <p:cNvPr id="7" name="Picture 6" descr="A diagram of a uv energy&#10;&#10;Description automatically generated with medium confidence">
            <a:extLst>
              <a:ext uri="{FF2B5EF4-FFF2-40B4-BE49-F238E27FC236}">
                <a16:creationId xmlns:a16="http://schemas.microsoft.com/office/drawing/2014/main" id="{EA26731D-BE5A-AFE1-92C7-1C4AF1D36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7" y="1285365"/>
            <a:ext cx="5760001" cy="432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1C907-6D79-36AA-1C90-99844C9C7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034" y="5507952"/>
            <a:ext cx="10797073" cy="1325563"/>
          </a:xfrm>
        </p:spPr>
        <p:txBody>
          <a:bodyPr>
            <a:normAutofit/>
          </a:bodyPr>
          <a:lstStyle/>
          <a:p>
            <a:r>
              <a:rPr lang="en-GB" dirty="0"/>
              <a:t>A possible way to investigate the behaviour outside the cell is to consider where the maximum UV energy is measured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>
                <a:solidFill>
                  <a:srgbClr val="002060"/>
                </a:solidFill>
              </a:rPr>
              <a:t> This is probably closely linked to saturation effects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92279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0383B-91FF-6C75-3F65-24974606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GAS COMPARISONS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481C5-A936-57F7-45C5-777C228A2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192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0E7FDB3-2B40-0A6F-DA90-49866A7AEB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743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table below indicates whether UV energy saturation sets in at the given pressure range (0.1bar to 5.1bar) powers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Thus, there are four saturable gases (</a:t>
            </a:r>
            <a:r>
              <a:rPr lang="en-GB" dirty="0" err="1"/>
              <a:t>Ar</a:t>
            </a:r>
            <a:r>
              <a:rPr lang="en-GB" dirty="0"/>
              <a:t>, Kr, N2, N2O) and three non-saturable gases (Ne, He, Xe)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For non-saturable gases: benefit in increasing pressure further! </a:t>
            </a:r>
          </a:p>
          <a:p>
            <a:pPr marL="0" indent="0">
              <a:buNone/>
            </a:pPr>
            <a:endParaRPr lang="en-GB" dirty="0"/>
          </a:p>
          <a:p>
            <a:pPr lvl="2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9F860-78CE-AD20-F0E4-668AD0C4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Energy saturation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676A69-EC3C-7969-3215-8A39D9D8C5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5765" y="2503169"/>
          <a:ext cx="1051560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30552697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2475019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38255671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56592826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9053845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80759755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9518110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208261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Beam 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/>
                        <a:t>Ar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N2O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6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75mW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1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50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179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79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444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4B2262-911C-F7A5-6ACD-7ACC8DB3A6D3}"/>
              </a:ext>
            </a:extLst>
          </p:cNvPr>
          <p:cNvSpPr txBox="1"/>
          <p:nvPr/>
        </p:nvSpPr>
        <p:spPr>
          <a:xfrm>
            <a:off x="1211329" y="4863146"/>
            <a:ext cx="10142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Y: yes for both models;  N: no for both models; Y/?N?: yes/no for COMSOL, as of yet unknown for grad </a:t>
            </a:r>
          </a:p>
        </p:txBody>
      </p:sp>
    </p:spTree>
    <p:extLst>
      <p:ext uri="{BB962C8B-B14F-4D97-AF65-F5344CB8AC3E}">
        <p14:creationId xmlns:p14="http://schemas.microsoft.com/office/powerpoint/2010/main" val="22094299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C375-DD32-B1DE-764F-602211D3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Peak energies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96EA-4A6A-A9BD-13AF-F1C0F84D7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191000" cy="480711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Notes: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due to unfinished scans the energies of the non-saturable gases might be underestimated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the gradient model data is not fully available yet but qualitatively agrees, although at much higher energies </a:t>
            </a:r>
          </a:p>
          <a:p>
            <a:r>
              <a:rPr lang="en-GB" dirty="0"/>
              <a:t>THG in Xe and N2O is significantly more powerful than in the other gases</a:t>
            </a:r>
          </a:p>
          <a:p>
            <a:r>
              <a:rPr lang="en-GB" dirty="0"/>
              <a:t>He and Ne are particularly weak </a:t>
            </a:r>
          </a:p>
          <a:p>
            <a:r>
              <a:rPr lang="en-GB" dirty="0"/>
              <a:t>Peak energies could be further increased by increasing beam power and the central pressure </a:t>
            </a:r>
          </a:p>
          <a:p>
            <a:endParaRPr lang="en-GB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8658097-F3AD-82FA-3738-1B21EFEB4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10" y="681037"/>
            <a:ext cx="7514382" cy="56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344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uv light&#10;&#10;Description automatically generated with medium confidence">
            <a:extLst>
              <a:ext uri="{FF2B5EF4-FFF2-40B4-BE49-F238E27FC236}">
                <a16:creationId xmlns:a16="http://schemas.microsoft.com/office/drawing/2014/main" id="{68293D02-188B-FA96-3876-8402AF5F4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840"/>
            <a:ext cx="3840000" cy="2880000"/>
          </a:xfrm>
          <a:prstGeom prst="rect">
            <a:avLst/>
          </a:prstGeom>
        </p:spPr>
      </p:pic>
      <p:pic>
        <p:nvPicPr>
          <p:cNvPr id="5" name="Content Placeholder 4" descr="A graph of uv light&#10;&#10;Description automatically generated with medium confidence">
            <a:extLst>
              <a:ext uri="{FF2B5EF4-FFF2-40B4-BE49-F238E27FC236}">
                <a16:creationId xmlns:a16="http://schemas.microsoft.com/office/drawing/2014/main" id="{36A100A7-ED72-C4B0-98FC-9964F6F7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23" y="1198139"/>
            <a:ext cx="3839999" cy="2880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DF7B71-19C1-6BCD-4405-F0322F32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energies: extra detail</a:t>
            </a:r>
          </a:p>
        </p:txBody>
      </p:sp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B6F88A4-0FB5-C380-2B77-3D3CDE152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040" y="1249209"/>
            <a:ext cx="3790972" cy="2843229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CF4114D-4274-E031-D7C1-EF9260098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78000"/>
            <a:ext cx="3839999" cy="2880000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522B9B3-DA7D-CEE2-57E4-ADBFADD68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92" y="3996058"/>
            <a:ext cx="3839999" cy="28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B7FB44-EAB4-9BBA-B6D1-C5C6E1F86EAF}"/>
              </a:ext>
            </a:extLst>
          </p:cNvPr>
          <p:cNvSpPr txBox="1"/>
          <p:nvPr/>
        </p:nvSpPr>
        <p:spPr>
          <a:xfrm>
            <a:off x="7791061" y="4607190"/>
            <a:ext cx="383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The purpose of these plots is mainly to indicate that the peak energy is a good indicator of the energy across different pressures </a:t>
            </a:r>
          </a:p>
        </p:txBody>
      </p:sp>
    </p:spTree>
    <p:extLst>
      <p:ext uri="{BB962C8B-B14F-4D97-AF65-F5344CB8AC3E}">
        <p14:creationId xmlns:p14="http://schemas.microsoft.com/office/powerpoint/2010/main" val="38429173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 and dots&#10;&#10;Description automatically generated">
            <a:extLst>
              <a:ext uri="{FF2B5EF4-FFF2-40B4-BE49-F238E27FC236}">
                <a16:creationId xmlns:a16="http://schemas.microsoft.com/office/drawing/2014/main" id="{333FB9EA-D270-113C-C10F-EA6900BA4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76" y="858319"/>
            <a:ext cx="7203493" cy="5402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80B197-D718-0284-0496-2F8998F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Pulse durations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C4DE2-311C-1403-75B2-CD255590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0167" cy="492850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Notes: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due to unfinished scans some minimal pulse durations might be overestimated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comparable data for the gradient model is still being simulated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this plot could be misleading (see below and next slide)!</a:t>
            </a:r>
          </a:p>
          <a:p>
            <a:r>
              <a:rPr lang="en-GB" dirty="0"/>
              <a:t>There is a clear pattern of He and Ne consistently achieving the shorted pulses across all pressures for different beam powers, with N2, </a:t>
            </a:r>
            <a:r>
              <a:rPr lang="en-GB" dirty="0" err="1"/>
              <a:t>Ar</a:t>
            </a:r>
            <a:r>
              <a:rPr lang="en-GB" dirty="0"/>
              <a:t> and Kr forming a middle ground and N2O performing the worst</a:t>
            </a:r>
          </a:p>
          <a:p>
            <a:r>
              <a:rPr lang="en-GB" dirty="0"/>
              <a:t>But: the plot shows the minimum pulse duration across all pressures and includes potentially not significant low-energetic UV fluctuations at low pressures</a:t>
            </a:r>
          </a:p>
        </p:txBody>
      </p:sp>
    </p:spTree>
    <p:extLst>
      <p:ext uri="{BB962C8B-B14F-4D97-AF65-F5344CB8AC3E}">
        <p14:creationId xmlns:p14="http://schemas.microsoft.com/office/powerpoint/2010/main" val="218412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5129</TotalTime>
  <Words>6433</Words>
  <Application>Microsoft Office PowerPoint</Application>
  <PresentationFormat>Widescreen</PresentationFormat>
  <Paragraphs>1051</Paragraphs>
  <Slides>157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4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THG Simulations</vt:lpstr>
      <vt:lpstr>First steps</vt:lpstr>
      <vt:lpstr>Fixed: error in intensity plots</vt:lpstr>
      <vt:lpstr>New features</vt:lpstr>
      <vt:lpstr>New features: notes</vt:lpstr>
      <vt:lpstr>Example run</vt:lpstr>
      <vt:lpstr>Example run</vt:lpstr>
      <vt:lpstr>Example run</vt:lpstr>
      <vt:lpstr>Example run</vt:lpstr>
      <vt:lpstr>Example run</vt:lpstr>
      <vt:lpstr>Example run</vt:lpstr>
      <vt:lpstr>Pressure scan</vt:lpstr>
      <vt:lpstr>Pressure scan: spectra</vt:lpstr>
      <vt:lpstr>Pressure scan: spectra</vt:lpstr>
      <vt:lpstr>Conclusions</vt:lpstr>
      <vt:lpstr>Next steps? </vt:lpstr>
      <vt:lpstr>THG Simulations</vt:lpstr>
      <vt:lpstr>Overview</vt:lpstr>
      <vt:lpstr>Overview</vt:lpstr>
      <vt:lpstr>I. SATURATION</vt:lpstr>
      <vt:lpstr>Saturation</vt:lpstr>
      <vt:lpstr>Effect of beam power on saturation</vt:lpstr>
      <vt:lpstr>Effect of beam power on saturation</vt:lpstr>
      <vt:lpstr>Effect of beam power on saturation</vt:lpstr>
      <vt:lpstr>Effect of beam power on saturation (Ne)</vt:lpstr>
      <vt:lpstr>Effect of ionisation on saturation</vt:lpstr>
      <vt:lpstr>Effect of ionisation on saturation</vt:lpstr>
      <vt:lpstr>Effect of CEO phase on saturation</vt:lpstr>
      <vt:lpstr>Summary: saturation</vt:lpstr>
      <vt:lpstr>II. SPECTRAL PROFILE</vt:lpstr>
      <vt:lpstr>“Spectral breakdown”</vt:lpstr>
      <vt:lpstr>Effect of beam power on spectral profile (Ar)</vt:lpstr>
      <vt:lpstr>Effect of beam power on spectral profile (Ar)</vt:lpstr>
      <vt:lpstr>Effect of beam power on spectral profile (Ar)</vt:lpstr>
      <vt:lpstr>Effect of beam power on spectral profile (Ne)</vt:lpstr>
      <vt:lpstr>Effect of beam power on spectral profile (Ne)</vt:lpstr>
      <vt:lpstr>Effect of CEO phase on spectral peaks</vt:lpstr>
      <vt:lpstr>Effect of ionisation on spectral profile</vt:lpstr>
      <vt:lpstr>Effect of ionisation on spectral profile</vt:lpstr>
      <vt:lpstr>Effect of ionisation on spectral profile</vt:lpstr>
      <vt:lpstr>Summary: spectral profile</vt:lpstr>
      <vt:lpstr>III. BEAM PROFILE</vt:lpstr>
      <vt:lpstr>Beam profile at low power (75mW Argon)</vt:lpstr>
      <vt:lpstr>Beam profile at medium power (150 mW Argon)</vt:lpstr>
      <vt:lpstr>Summary: beam profile</vt:lpstr>
      <vt:lpstr>IV. SELF-STEEPENING</vt:lpstr>
      <vt:lpstr>Self-steepening</vt:lpstr>
      <vt:lpstr>Self-steepening</vt:lpstr>
      <vt:lpstr>Self-steepening at low power (75mW Argon)</vt:lpstr>
      <vt:lpstr>Self-steepening at low power (75mW Argon)</vt:lpstr>
      <vt:lpstr>Self-steepening at medium power (150mW Argon)</vt:lpstr>
      <vt:lpstr>Self-steepening at medium power (150mW Argon)</vt:lpstr>
      <vt:lpstr>Summary: self-steepening</vt:lpstr>
      <vt:lpstr>Conclusion &amp; Next Steps</vt:lpstr>
      <vt:lpstr>Conclusion &amp; next steps</vt:lpstr>
      <vt:lpstr>THG Simulations</vt:lpstr>
      <vt:lpstr>Comparison of spectra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List items for discussion with Chris (Luna)</vt:lpstr>
      <vt:lpstr>Position of beam focus</vt:lpstr>
      <vt:lpstr>Position of beam focus</vt:lpstr>
      <vt:lpstr>Position of beam focus</vt:lpstr>
      <vt:lpstr>Position of beam focus</vt:lpstr>
      <vt:lpstr>Position of beam focus</vt:lpstr>
      <vt:lpstr>Position of beam focus</vt:lpstr>
      <vt:lpstr>Next steps?</vt:lpstr>
      <vt:lpstr>Relative Neon/Argon saturation values [OLD]</vt:lpstr>
      <vt:lpstr>Comparison of different gases [OLD]</vt:lpstr>
      <vt:lpstr>THG Simulations</vt:lpstr>
      <vt:lpstr>Simulations</vt:lpstr>
      <vt:lpstr>Overview</vt:lpstr>
      <vt:lpstr>I. COMSOL V. GRADIENT</vt:lpstr>
      <vt:lpstr>The density profiles</vt:lpstr>
      <vt:lpstr>The density profiles</vt:lpstr>
      <vt:lpstr>Pressure scan comparisons</vt:lpstr>
      <vt:lpstr>Case study: Argon at 1.0bar with 150mW </vt:lpstr>
      <vt:lpstr>Case study: Argon at 1.0bar with 150mW </vt:lpstr>
      <vt:lpstr>Case study 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Conclusions</vt:lpstr>
      <vt:lpstr>Side note: position of the UV maximum</vt:lpstr>
      <vt:lpstr>II. GAS COMPARISONS</vt:lpstr>
      <vt:lpstr>Energy saturation</vt:lpstr>
      <vt:lpstr>Peak energies</vt:lpstr>
      <vt:lpstr>Pulse energies: extra detail</vt:lpstr>
      <vt:lpstr>Pulse durations</vt:lpstr>
      <vt:lpstr>Pulse durations</vt:lpstr>
      <vt:lpstr>III. CONDITIONS OF INTEREST</vt:lpstr>
      <vt:lpstr>Conditions of interest</vt:lpstr>
      <vt:lpstr>Conditions of interest: table (1/2)</vt:lpstr>
      <vt:lpstr>Conditions of interest: table (2/2)</vt:lpstr>
      <vt:lpstr>IV. NEXT STEPS</vt:lpstr>
      <vt:lpstr>Next steps?</vt:lpstr>
      <vt:lpstr>THG Simulations</vt:lpstr>
      <vt:lpstr>I. EFFECTS OF CHIRP</vt:lpstr>
      <vt:lpstr>Effects of chirp</vt:lpstr>
      <vt:lpstr>Effects of chirp: both models</vt:lpstr>
      <vt:lpstr>Effects of chirp: gradient model</vt:lpstr>
      <vt:lpstr>Effects of chirp: gradient model</vt:lpstr>
      <vt:lpstr>Effects of chirp: COMSOL model</vt:lpstr>
      <vt:lpstr>Effects of chirp: COMSOL model</vt:lpstr>
      <vt:lpstr>Effects of chirp: conclusion</vt:lpstr>
      <vt:lpstr>II. GAS COMPARISON (UPDATED)</vt:lpstr>
      <vt:lpstr>Energy saturation (updated)</vt:lpstr>
      <vt:lpstr>Peak energies (updated)</vt:lpstr>
      <vt:lpstr>Pulse durations (updated)</vt:lpstr>
      <vt:lpstr>Conclusions (updated)</vt:lpstr>
      <vt:lpstr>III. QUESTIONS &amp; NEXT STEPS</vt:lpstr>
      <vt:lpstr>Next steps</vt:lpstr>
      <vt:lpstr>“Final runs” (?)</vt:lpstr>
      <vt:lpstr>THG Simulations</vt:lpstr>
      <vt:lpstr>Overview</vt:lpstr>
      <vt:lpstr>Sample manuscript plots:  A. Simulated pressure scan energies</vt:lpstr>
      <vt:lpstr>Sample manuscript plots:  B. Simulated v. measured UV spectra</vt:lpstr>
      <vt:lpstr>Sample manuscript plots:  C. New chip v. old cell</vt:lpstr>
      <vt:lpstr>Sample manuscript plots: D. Spatiotemporal UV profile at output </vt:lpstr>
      <vt:lpstr>Sample manuscript plots: E. Spatiotemporal UV profile at different positions</vt:lpstr>
      <vt:lpstr>Sample manuscript plots: F. Effects of chirp</vt:lpstr>
      <vt:lpstr>Sample manuscript plots: G. Effects of CEP</vt:lpstr>
      <vt:lpstr>Sample manuscript plots: H. Comparison of 10 best spectra</vt:lpstr>
      <vt:lpstr>Sample manuscript plots: I. New: 2d maps</vt:lpstr>
      <vt:lpstr>Sample manuscript plots: I. New: 2d maps</vt:lpstr>
      <vt:lpstr>Questions</vt:lpstr>
      <vt:lpstr>THG Simulations</vt:lpstr>
      <vt:lpstr>Spectral phase UV</vt:lpstr>
      <vt:lpstr>Spectral phase IR</vt:lpstr>
      <vt:lpstr>Spectrally-resolved time profile</vt:lpstr>
      <vt:lpstr>Spectrally-resolved time profile</vt:lpstr>
      <vt:lpstr>Neon self-defocusing</vt:lpstr>
      <vt:lpstr>Admin</vt:lpstr>
      <vt:lpstr>Modelling of nonlinear light up-conversion from intense femtosecond laser pulses</vt:lpstr>
      <vt:lpstr>1. Motivation</vt:lpstr>
      <vt:lpstr>2. Background</vt:lpstr>
      <vt:lpstr>3. Simulation inputs</vt:lpstr>
      <vt:lpstr>4.I Comparison with experiment</vt:lpstr>
      <vt:lpstr>4.I Comparison with experiment</vt:lpstr>
      <vt:lpstr>4.I Comparison with experiment</vt:lpstr>
      <vt:lpstr>4.II Self-defocusing</vt:lpstr>
      <vt:lpstr>4.III Effects of chirp</vt:lpstr>
      <vt:lpstr>4.IV Comparing the gas cells</vt:lpstr>
      <vt:lpstr>4.IV Comparing the gas cells</vt:lpstr>
      <vt:lpstr>4.IV Comparing the gas cells</vt:lpstr>
      <vt:lpstr>5. Discussion &amp; conclusion</vt:lpstr>
      <vt:lpstr>6. Acknowledgments &amp;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</dc:title>
  <dc:creator>David Amorim</dc:creator>
  <cp:lastModifiedBy>Josina Hahne</cp:lastModifiedBy>
  <cp:revision>9</cp:revision>
  <dcterms:created xsi:type="dcterms:W3CDTF">2023-07-28T14:02:22Z</dcterms:created>
  <dcterms:modified xsi:type="dcterms:W3CDTF">2023-11-22T13:10:05Z</dcterms:modified>
</cp:coreProperties>
</file>